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70" r:id="rId5"/>
    <p:sldId id="265" r:id="rId6"/>
    <p:sldId id="269" r:id="rId7"/>
    <p:sldId id="266" r:id="rId8"/>
    <p:sldId id="267" r:id="rId9"/>
    <p:sldId id="268" r:id="rId10"/>
    <p:sldId id="283" r:id="rId11"/>
    <p:sldId id="272" r:id="rId12"/>
    <p:sldId id="273" r:id="rId13"/>
    <p:sldId id="275" r:id="rId14"/>
    <p:sldId id="282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2" d="100"/>
          <a:sy n="62" d="100"/>
        </p:scale>
        <p:origin x="-16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7B151-81DA-4233-8B95-BFC8FC98B5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FB4D13-DE15-4CEE-B757-5F913F04BBE2}">
      <dgm:prSet phldrT="[Texto]" custT="1"/>
      <dgm:spPr/>
      <dgm:t>
        <a:bodyPr/>
        <a:lstStyle/>
        <a:p>
          <a:pPr algn="ctr"/>
          <a:r>
            <a:rPr lang="pt-BR" sz="4700" baseline="0" dirty="0" smtClean="0"/>
            <a:t>   </a:t>
          </a:r>
          <a:r>
            <a:rPr lang="pt-BR" sz="1800" baseline="0" dirty="0" smtClean="0"/>
            <a:t>Aproveitamento da estrutura existente;</a:t>
          </a:r>
        </a:p>
        <a:p>
          <a:pPr algn="ctr"/>
          <a:r>
            <a:rPr lang="pt-BR" sz="1800" baseline="0" dirty="0" smtClean="0"/>
            <a:t>      Menor custo na produção de catalisadores;</a:t>
          </a:r>
        </a:p>
        <a:p>
          <a:pPr algn="l"/>
          <a:r>
            <a:rPr lang="pt-BR" sz="2400" dirty="0" smtClean="0"/>
            <a:t> </a:t>
          </a:r>
          <a:endParaRPr lang="pt-BR" sz="2400" dirty="0"/>
        </a:p>
      </dgm:t>
    </dgm:pt>
    <dgm:pt modelId="{805D72B7-48C5-4EEB-86E7-FE8511846705}" type="parTrans" cxnId="{A9A06BFC-C70F-4392-BED7-7B377BF0F42B}">
      <dgm:prSet/>
      <dgm:spPr/>
      <dgm:t>
        <a:bodyPr/>
        <a:lstStyle/>
        <a:p>
          <a:endParaRPr lang="pt-BR"/>
        </a:p>
      </dgm:t>
    </dgm:pt>
    <dgm:pt modelId="{69FAE000-9E25-4242-909C-2A910FFBF2B3}" type="sibTrans" cxnId="{A9A06BFC-C70F-4392-BED7-7B377BF0F42B}">
      <dgm:prSet/>
      <dgm:spPr/>
      <dgm:t>
        <a:bodyPr/>
        <a:lstStyle/>
        <a:p>
          <a:endParaRPr lang="pt-BR"/>
        </a:p>
      </dgm:t>
    </dgm:pt>
    <dgm:pt modelId="{96EC33B8-E659-42AA-91A6-EA580B45B49E}">
      <dgm:prSet phldrT="[Texto]" custT="1"/>
      <dgm:spPr/>
      <dgm:t>
        <a:bodyPr/>
        <a:lstStyle/>
        <a:p>
          <a:pPr algn="ctr"/>
          <a:r>
            <a:rPr lang="pt-BR" sz="5100" dirty="0" smtClean="0"/>
            <a:t>   </a:t>
          </a:r>
          <a:r>
            <a:rPr lang="pt-BR" sz="1800" dirty="0" smtClean="0"/>
            <a:t> Nova matéria-prima que pode cultivada por agricultores Nordestinos;</a:t>
          </a:r>
        </a:p>
        <a:p>
          <a:pPr algn="l"/>
          <a:endParaRPr lang="pt-BR" sz="1800" dirty="0"/>
        </a:p>
      </dgm:t>
    </dgm:pt>
    <dgm:pt modelId="{4298231D-FB59-441A-B2DD-E3517F2A0474}" type="parTrans" cxnId="{3BB07E3B-1474-4B1C-9889-886F16A25518}">
      <dgm:prSet/>
      <dgm:spPr/>
      <dgm:t>
        <a:bodyPr/>
        <a:lstStyle/>
        <a:p>
          <a:endParaRPr lang="pt-BR"/>
        </a:p>
      </dgm:t>
    </dgm:pt>
    <dgm:pt modelId="{BC2348CD-3207-4D33-8686-8B049DDD79DB}" type="sibTrans" cxnId="{3BB07E3B-1474-4B1C-9889-886F16A25518}">
      <dgm:prSet/>
      <dgm:spPr/>
      <dgm:t>
        <a:bodyPr/>
        <a:lstStyle/>
        <a:p>
          <a:endParaRPr lang="pt-BR"/>
        </a:p>
      </dgm:t>
    </dgm:pt>
    <dgm:pt modelId="{67BCE78F-776B-46EF-ABA4-9B34FBC3B075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5100" dirty="0" smtClean="0"/>
            <a:t> </a:t>
          </a:r>
          <a:r>
            <a:rPr lang="pt-BR" sz="2000" dirty="0" smtClean="0"/>
            <a:t> </a:t>
          </a:r>
          <a:r>
            <a:rPr lang="pt-BR" sz="1800" dirty="0" smtClean="0"/>
            <a:t>Combustíveis ecologicamente corretos ,  renováveis  e      menos poluente</a:t>
          </a:r>
        </a:p>
      </dgm:t>
    </dgm:pt>
    <dgm:pt modelId="{392D7357-BE97-445C-9464-8C7F73421471}" type="parTrans" cxnId="{51BC238A-09B1-44A7-897E-2CD09C3C7915}">
      <dgm:prSet/>
      <dgm:spPr/>
      <dgm:t>
        <a:bodyPr/>
        <a:lstStyle/>
        <a:p>
          <a:endParaRPr lang="pt-BR"/>
        </a:p>
      </dgm:t>
    </dgm:pt>
    <dgm:pt modelId="{E23A97AC-A016-4F83-BBB8-44EE690B754B}" type="sibTrans" cxnId="{51BC238A-09B1-44A7-897E-2CD09C3C7915}">
      <dgm:prSet/>
      <dgm:spPr/>
      <dgm:t>
        <a:bodyPr/>
        <a:lstStyle/>
        <a:p>
          <a:endParaRPr lang="pt-BR"/>
        </a:p>
      </dgm:t>
    </dgm:pt>
    <dgm:pt modelId="{F3FDB966-F755-4D2A-A8FB-747F826DBFB7}" type="pres">
      <dgm:prSet presAssocID="{C527B151-81DA-4233-8B95-BFC8FC98B5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9534CD1-B3A8-41B6-8B10-663DE70AE869}" type="pres">
      <dgm:prSet presAssocID="{C527B151-81DA-4233-8B95-BFC8FC98B50C}" presName="Name1" presStyleCnt="0"/>
      <dgm:spPr/>
    </dgm:pt>
    <dgm:pt modelId="{9A7B10C1-8E97-47B3-8C3D-8718DF738D87}" type="pres">
      <dgm:prSet presAssocID="{C527B151-81DA-4233-8B95-BFC8FC98B50C}" presName="cycle" presStyleCnt="0"/>
      <dgm:spPr/>
    </dgm:pt>
    <dgm:pt modelId="{DBF0FFFE-B20D-467F-AED7-1081ED1F2739}" type="pres">
      <dgm:prSet presAssocID="{C527B151-81DA-4233-8B95-BFC8FC98B50C}" presName="srcNode" presStyleLbl="node1" presStyleIdx="0" presStyleCnt="3"/>
      <dgm:spPr/>
    </dgm:pt>
    <dgm:pt modelId="{00640AC5-2386-4FF3-964F-7FE63A33FAB3}" type="pres">
      <dgm:prSet presAssocID="{C527B151-81DA-4233-8B95-BFC8FC98B50C}" presName="conn" presStyleLbl="parChTrans1D2" presStyleIdx="0" presStyleCnt="1"/>
      <dgm:spPr/>
      <dgm:t>
        <a:bodyPr/>
        <a:lstStyle/>
        <a:p>
          <a:endParaRPr lang="pt-BR"/>
        </a:p>
      </dgm:t>
    </dgm:pt>
    <dgm:pt modelId="{9079D602-3A2A-4290-A011-5CFFE7DC4B18}" type="pres">
      <dgm:prSet presAssocID="{C527B151-81DA-4233-8B95-BFC8FC98B50C}" presName="extraNode" presStyleLbl="node1" presStyleIdx="0" presStyleCnt="3"/>
      <dgm:spPr/>
    </dgm:pt>
    <dgm:pt modelId="{00766F29-EA4F-4EFB-AF59-8D7FCF146235}" type="pres">
      <dgm:prSet presAssocID="{C527B151-81DA-4233-8B95-BFC8FC98B50C}" presName="dstNode" presStyleLbl="node1" presStyleIdx="0" presStyleCnt="3"/>
      <dgm:spPr/>
    </dgm:pt>
    <dgm:pt modelId="{322268FB-F4B0-48E1-BBD5-648AAA2FC060}" type="pres">
      <dgm:prSet presAssocID="{C8FB4D13-DE15-4CEE-B757-5F913F04BBE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BB9613-F33C-4E73-994B-60A3C2974A05}" type="pres">
      <dgm:prSet presAssocID="{C8FB4D13-DE15-4CEE-B757-5F913F04BBE2}" presName="accent_1" presStyleCnt="0"/>
      <dgm:spPr/>
    </dgm:pt>
    <dgm:pt modelId="{2030ABA9-E7A8-411E-93E0-61848A5302D8}" type="pres">
      <dgm:prSet presAssocID="{C8FB4D13-DE15-4CEE-B757-5F913F04BBE2}" presName="accentRepeatNode" presStyleLbl="solidFgAcc1" presStyleIdx="0" presStyleCnt="3" custScaleX="177432"/>
      <dgm:spPr/>
    </dgm:pt>
    <dgm:pt modelId="{42C3DFC5-F179-4C9A-99F1-044494593723}" type="pres">
      <dgm:prSet presAssocID="{96EC33B8-E659-42AA-91A6-EA580B45B4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740CB6-A3E7-4244-A787-BDD72F902424}" type="pres">
      <dgm:prSet presAssocID="{96EC33B8-E659-42AA-91A6-EA580B45B49E}" presName="accent_2" presStyleCnt="0"/>
      <dgm:spPr/>
    </dgm:pt>
    <dgm:pt modelId="{0078A740-496D-464D-8C55-06C67A6BC103}" type="pres">
      <dgm:prSet presAssocID="{96EC33B8-E659-42AA-91A6-EA580B45B49E}" presName="accentRepeatNode" presStyleLbl="solidFgAcc1" presStyleIdx="1" presStyleCnt="3" custScaleX="189083"/>
      <dgm:spPr/>
    </dgm:pt>
    <dgm:pt modelId="{1DD6E369-2964-4D4D-81E0-EAE37A6A6FF3}" type="pres">
      <dgm:prSet presAssocID="{67BCE78F-776B-46EF-ABA4-9B34FBC3B075}" presName="text_3" presStyleLbl="node1" presStyleIdx="2" presStyleCnt="3" custScaleX="86018" custScaleY="117848" custLinFactNeighborX="6651" custLinFactNeighborY="-70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41854-7836-4788-9596-5E74F122B55B}" type="pres">
      <dgm:prSet presAssocID="{67BCE78F-776B-46EF-ABA4-9B34FBC3B075}" presName="accent_3" presStyleCnt="0"/>
      <dgm:spPr/>
    </dgm:pt>
    <dgm:pt modelId="{60208EBB-46CD-4BFA-B290-04C9253CEF17}" type="pres">
      <dgm:prSet presAssocID="{67BCE78F-776B-46EF-ABA4-9B34FBC3B075}" presName="accentRepeatNode" presStyleLbl="solidFgAcc1" presStyleIdx="2" presStyleCnt="3" custScaleX="201797"/>
      <dgm:spPr/>
    </dgm:pt>
  </dgm:ptLst>
  <dgm:cxnLst>
    <dgm:cxn modelId="{51BC238A-09B1-44A7-897E-2CD09C3C7915}" srcId="{C527B151-81DA-4233-8B95-BFC8FC98B50C}" destId="{67BCE78F-776B-46EF-ABA4-9B34FBC3B075}" srcOrd="2" destOrd="0" parTransId="{392D7357-BE97-445C-9464-8C7F73421471}" sibTransId="{E23A97AC-A016-4F83-BBB8-44EE690B754B}"/>
    <dgm:cxn modelId="{D03F3063-811E-4AE4-A70B-CDA054474680}" type="presOf" srcId="{69FAE000-9E25-4242-909C-2A910FFBF2B3}" destId="{00640AC5-2386-4FF3-964F-7FE63A33FAB3}" srcOrd="0" destOrd="0" presId="urn:microsoft.com/office/officeart/2008/layout/VerticalCurvedList"/>
    <dgm:cxn modelId="{1AB33E64-B8EA-43BB-A968-365AFB9951FA}" type="presOf" srcId="{C527B151-81DA-4233-8B95-BFC8FC98B50C}" destId="{F3FDB966-F755-4D2A-A8FB-747F826DBFB7}" srcOrd="0" destOrd="0" presId="urn:microsoft.com/office/officeart/2008/layout/VerticalCurvedList"/>
    <dgm:cxn modelId="{8DEDECC1-8942-4011-82A5-0432BE87B3D5}" type="presOf" srcId="{96EC33B8-E659-42AA-91A6-EA580B45B49E}" destId="{42C3DFC5-F179-4C9A-99F1-044494593723}" srcOrd="0" destOrd="0" presId="urn:microsoft.com/office/officeart/2008/layout/VerticalCurvedList"/>
    <dgm:cxn modelId="{A9A06BFC-C70F-4392-BED7-7B377BF0F42B}" srcId="{C527B151-81DA-4233-8B95-BFC8FC98B50C}" destId="{C8FB4D13-DE15-4CEE-B757-5F913F04BBE2}" srcOrd="0" destOrd="0" parTransId="{805D72B7-48C5-4EEB-86E7-FE8511846705}" sibTransId="{69FAE000-9E25-4242-909C-2A910FFBF2B3}"/>
    <dgm:cxn modelId="{E998E4E1-6FCD-4763-870A-28AB51DE2608}" type="presOf" srcId="{67BCE78F-776B-46EF-ABA4-9B34FBC3B075}" destId="{1DD6E369-2964-4D4D-81E0-EAE37A6A6FF3}" srcOrd="0" destOrd="0" presId="urn:microsoft.com/office/officeart/2008/layout/VerticalCurvedList"/>
    <dgm:cxn modelId="{0236A197-6FCD-4F26-838F-F98C43B22BA4}" type="presOf" srcId="{C8FB4D13-DE15-4CEE-B757-5F913F04BBE2}" destId="{322268FB-F4B0-48E1-BBD5-648AAA2FC060}" srcOrd="0" destOrd="0" presId="urn:microsoft.com/office/officeart/2008/layout/VerticalCurvedList"/>
    <dgm:cxn modelId="{3BB07E3B-1474-4B1C-9889-886F16A25518}" srcId="{C527B151-81DA-4233-8B95-BFC8FC98B50C}" destId="{96EC33B8-E659-42AA-91A6-EA580B45B49E}" srcOrd="1" destOrd="0" parTransId="{4298231D-FB59-441A-B2DD-E3517F2A0474}" sibTransId="{BC2348CD-3207-4D33-8686-8B049DDD79DB}"/>
    <dgm:cxn modelId="{0EBDD511-A22F-47A1-97F6-C8AD76592D9D}" type="presParOf" srcId="{F3FDB966-F755-4D2A-A8FB-747F826DBFB7}" destId="{89534CD1-B3A8-41B6-8B10-663DE70AE869}" srcOrd="0" destOrd="0" presId="urn:microsoft.com/office/officeart/2008/layout/VerticalCurvedList"/>
    <dgm:cxn modelId="{517670A9-D631-412E-86EC-8C8DCC576BB7}" type="presParOf" srcId="{89534CD1-B3A8-41B6-8B10-663DE70AE869}" destId="{9A7B10C1-8E97-47B3-8C3D-8718DF738D87}" srcOrd="0" destOrd="0" presId="urn:microsoft.com/office/officeart/2008/layout/VerticalCurvedList"/>
    <dgm:cxn modelId="{235820E8-135F-4033-BE50-6AEDFB658AA7}" type="presParOf" srcId="{9A7B10C1-8E97-47B3-8C3D-8718DF738D87}" destId="{DBF0FFFE-B20D-467F-AED7-1081ED1F2739}" srcOrd="0" destOrd="0" presId="urn:microsoft.com/office/officeart/2008/layout/VerticalCurvedList"/>
    <dgm:cxn modelId="{C4006615-3125-45F5-92B8-34C020107BBA}" type="presParOf" srcId="{9A7B10C1-8E97-47B3-8C3D-8718DF738D87}" destId="{00640AC5-2386-4FF3-964F-7FE63A33FAB3}" srcOrd="1" destOrd="0" presId="urn:microsoft.com/office/officeart/2008/layout/VerticalCurvedList"/>
    <dgm:cxn modelId="{CF5D4A44-4694-4FCA-8C6F-D60B43AB0CFC}" type="presParOf" srcId="{9A7B10C1-8E97-47B3-8C3D-8718DF738D87}" destId="{9079D602-3A2A-4290-A011-5CFFE7DC4B18}" srcOrd="2" destOrd="0" presId="urn:microsoft.com/office/officeart/2008/layout/VerticalCurvedList"/>
    <dgm:cxn modelId="{89D2E274-80AC-41FF-8C94-9BCA1BE3C6CE}" type="presParOf" srcId="{9A7B10C1-8E97-47B3-8C3D-8718DF738D87}" destId="{00766F29-EA4F-4EFB-AF59-8D7FCF146235}" srcOrd="3" destOrd="0" presId="urn:microsoft.com/office/officeart/2008/layout/VerticalCurvedList"/>
    <dgm:cxn modelId="{40E53DE5-A3A3-4CDB-AD65-0E89B1E34C6F}" type="presParOf" srcId="{89534CD1-B3A8-41B6-8B10-663DE70AE869}" destId="{322268FB-F4B0-48E1-BBD5-648AAA2FC060}" srcOrd="1" destOrd="0" presId="urn:microsoft.com/office/officeart/2008/layout/VerticalCurvedList"/>
    <dgm:cxn modelId="{77850646-365D-4401-87D6-B388CBCAD776}" type="presParOf" srcId="{89534CD1-B3A8-41B6-8B10-663DE70AE869}" destId="{CEBB9613-F33C-4E73-994B-60A3C2974A05}" srcOrd="2" destOrd="0" presId="urn:microsoft.com/office/officeart/2008/layout/VerticalCurvedList"/>
    <dgm:cxn modelId="{0E5E2C0F-84B2-4609-AF34-2FF529A4B47E}" type="presParOf" srcId="{CEBB9613-F33C-4E73-994B-60A3C2974A05}" destId="{2030ABA9-E7A8-411E-93E0-61848A5302D8}" srcOrd="0" destOrd="0" presId="urn:microsoft.com/office/officeart/2008/layout/VerticalCurvedList"/>
    <dgm:cxn modelId="{5E95827A-ECC8-4376-967C-601E2A281CDE}" type="presParOf" srcId="{89534CD1-B3A8-41B6-8B10-663DE70AE869}" destId="{42C3DFC5-F179-4C9A-99F1-044494593723}" srcOrd="3" destOrd="0" presId="urn:microsoft.com/office/officeart/2008/layout/VerticalCurvedList"/>
    <dgm:cxn modelId="{17C2C8A1-5719-43E3-9E55-125174F2E8CF}" type="presParOf" srcId="{89534CD1-B3A8-41B6-8B10-663DE70AE869}" destId="{75740CB6-A3E7-4244-A787-BDD72F902424}" srcOrd="4" destOrd="0" presId="urn:microsoft.com/office/officeart/2008/layout/VerticalCurvedList"/>
    <dgm:cxn modelId="{B1919727-7EE3-4DA6-8310-E87BCD987290}" type="presParOf" srcId="{75740CB6-A3E7-4244-A787-BDD72F902424}" destId="{0078A740-496D-464D-8C55-06C67A6BC103}" srcOrd="0" destOrd="0" presId="urn:microsoft.com/office/officeart/2008/layout/VerticalCurvedList"/>
    <dgm:cxn modelId="{4B41DAE5-3248-4D07-BA1A-1C049D7F32B0}" type="presParOf" srcId="{89534CD1-B3A8-41B6-8B10-663DE70AE869}" destId="{1DD6E369-2964-4D4D-81E0-EAE37A6A6FF3}" srcOrd="5" destOrd="0" presId="urn:microsoft.com/office/officeart/2008/layout/VerticalCurvedList"/>
    <dgm:cxn modelId="{F15462A9-0DE7-4A73-A08C-CE2B7B492B6A}" type="presParOf" srcId="{89534CD1-B3A8-41B6-8B10-663DE70AE869}" destId="{11C41854-7836-4788-9596-5E74F122B55B}" srcOrd="6" destOrd="0" presId="urn:microsoft.com/office/officeart/2008/layout/VerticalCurvedList"/>
    <dgm:cxn modelId="{C5DB7110-FFB1-4C73-AA0C-67BBA208107E}" type="presParOf" srcId="{11C41854-7836-4788-9596-5E74F122B55B}" destId="{60208EBB-46CD-4BFA-B290-04C9253CEF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2FDAE-B247-4EB4-8ECE-AA9E14419B9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5866356-BD3D-4502-82F1-0F7216682224}">
      <dgm:prSet phldrT="[Texto]" custT="1"/>
      <dgm:spPr/>
      <dgm:t>
        <a:bodyPr/>
        <a:lstStyle/>
        <a:p>
          <a:r>
            <a:rPr lang="pt-BR" sz="2000" dirty="0" smtClean="0"/>
            <a:t>Obtenção e Caracterização do óleo</a:t>
          </a:r>
          <a:endParaRPr lang="pt-BR" sz="2000" dirty="0"/>
        </a:p>
      </dgm:t>
    </dgm:pt>
    <dgm:pt modelId="{9AA51B8C-C6A3-40F3-B9FC-48B17ACE6454}" type="parTrans" cxnId="{920F9A2F-8EED-44A2-B342-7A41F967C71B}">
      <dgm:prSet/>
      <dgm:spPr/>
      <dgm:t>
        <a:bodyPr/>
        <a:lstStyle/>
        <a:p>
          <a:endParaRPr lang="pt-BR"/>
        </a:p>
      </dgm:t>
    </dgm:pt>
    <dgm:pt modelId="{AC1C202B-5794-4217-BE3D-5D6B8EE2B432}" type="sibTrans" cxnId="{920F9A2F-8EED-44A2-B342-7A41F967C71B}">
      <dgm:prSet/>
      <dgm:spPr/>
      <dgm:t>
        <a:bodyPr/>
        <a:lstStyle/>
        <a:p>
          <a:endParaRPr lang="pt-BR"/>
        </a:p>
      </dgm:t>
    </dgm:pt>
    <dgm:pt modelId="{D989B0F8-523A-40F9-8B37-B0E74D01210A}">
      <dgm:prSet phldrT="[Texto]" custT="1"/>
      <dgm:spPr/>
      <dgm:t>
        <a:bodyPr/>
        <a:lstStyle/>
        <a:p>
          <a:r>
            <a:rPr lang="pt-BR" sz="2000" dirty="0" err="1" smtClean="0"/>
            <a:t>Craqueamento</a:t>
          </a:r>
          <a:r>
            <a:rPr lang="pt-BR" sz="2000" dirty="0" smtClean="0"/>
            <a:t> térmico</a:t>
          </a:r>
          <a:endParaRPr lang="pt-BR" sz="2000" dirty="0"/>
        </a:p>
      </dgm:t>
    </dgm:pt>
    <dgm:pt modelId="{A47E2D41-B12B-4BA5-916A-B870CCD426C8}" type="parTrans" cxnId="{6CFB64BD-D680-4982-A5EC-A27533AF6B0E}">
      <dgm:prSet/>
      <dgm:spPr/>
      <dgm:t>
        <a:bodyPr/>
        <a:lstStyle/>
        <a:p>
          <a:endParaRPr lang="pt-BR"/>
        </a:p>
      </dgm:t>
    </dgm:pt>
    <dgm:pt modelId="{035AF061-F90C-4CAC-841A-1105B67BD04F}" type="sibTrans" cxnId="{6CFB64BD-D680-4982-A5EC-A27533AF6B0E}">
      <dgm:prSet/>
      <dgm:spPr/>
      <dgm:t>
        <a:bodyPr/>
        <a:lstStyle/>
        <a:p>
          <a:endParaRPr lang="pt-BR"/>
        </a:p>
      </dgm:t>
    </dgm:pt>
    <dgm:pt modelId="{C1C1C566-10CF-432C-8B40-AEE143126FD5}">
      <dgm:prSet phldrT="[Texto]" custT="1"/>
      <dgm:spPr/>
      <dgm:t>
        <a:bodyPr/>
        <a:lstStyle/>
        <a:p>
          <a:r>
            <a:rPr lang="pt-BR" sz="2000" dirty="0" smtClean="0"/>
            <a:t>Síntese de Catalisadores </a:t>
          </a:r>
          <a:endParaRPr lang="pt-BR" sz="2000" dirty="0"/>
        </a:p>
      </dgm:t>
    </dgm:pt>
    <dgm:pt modelId="{A36BE3BF-9D55-428D-B637-C6477FC55345}" type="parTrans" cxnId="{5BD77D02-3B62-4C47-B63A-DCDC00F76C67}">
      <dgm:prSet/>
      <dgm:spPr/>
      <dgm:t>
        <a:bodyPr/>
        <a:lstStyle/>
        <a:p>
          <a:endParaRPr lang="pt-BR"/>
        </a:p>
      </dgm:t>
    </dgm:pt>
    <dgm:pt modelId="{947E9B86-B82A-4574-A54A-1AF610E4DADA}" type="sibTrans" cxnId="{5BD77D02-3B62-4C47-B63A-DCDC00F76C67}">
      <dgm:prSet/>
      <dgm:spPr/>
      <dgm:t>
        <a:bodyPr/>
        <a:lstStyle/>
        <a:p>
          <a:endParaRPr lang="pt-BR"/>
        </a:p>
      </dgm:t>
    </dgm:pt>
    <dgm:pt modelId="{781CE244-8FDB-48F7-9F8A-5FCB5047E029}" type="pres">
      <dgm:prSet presAssocID="{C8A2FDAE-B247-4EB4-8ECE-AA9E14419B93}" presName="compositeShape" presStyleCnt="0">
        <dgm:presLayoutVars>
          <dgm:chMax val="7"/>
          <dgm:dir/>
          <dgm:resizeHandles val="exact"/>
        </dgm:presLayoutVars>
      </dgm:prSet>
      <dgm:spPr/>
    </dgm:pt>
    <dgm:pt modelId="{23F53FDE-ADD7-4721-B7EE-379E6B2820B7}" type="pres">
      <dgm:prSet presAssocID="{C8A2FDAE-B247-4EB4-8ECE-AA9E14419B93}" presName="wedge1" presStyleLbl="node1" presStyleIdx="0" presStyleCnt="3"/>
      <dgm:spPr/>
      <dgm:t>
        <a:bodyPr/>
        <a:lstStyle/>
        <a:p>
          <a:endParaRPr lang="pt-BR"/>
        </a:p>
      </dgm:t>
    </dgm:pt>
    <dgm:pt modelId="{F0671582-3DD0-4F15-BC7C-2EC2E728854B}" type="pres">
      <dgm:prSet presAssocID="{C8A2FDAE-B247-4EB4-8ECE-AA9E14419B93}" presName="dummy1a" presStyleCnt="0"/>
      <dgm:spPr/>
    </dgm:pt>
    <dgm:pt modelId="{16D8B0AF-D12B-4D4E-9274-2AA5043F1580}" type="pres">
      <dgm:prSet presAssocID="{C8A2FDAE-B247-4EB4-8ECE-AA9E14419B93}" presName="dummy1b" presStyleCnt="0"/>
      <dgm:spPr/>
    </dgm:pt>
    <dgm:pt modelId="{7B030F69-5BFA-41DD-9F24-D3A124F712FE}" type="pres">
      <dgm:prSet presAssocID="{C8A2FDAE-B247-4EB4-8ECE-AA9E14419B9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032DAD-9E6B-41A4-80EA-4E81132AEFA1}" type="pres">
      <dgm:prSet presAssocID="{C8A2FDAE-B247-4EB4-8ECE-AA9E14419B93}" presName="wedge2" presStyleLbl="node1" presStyleIdx="1" presStyleCnt="3"/>
      <dgm:spPr/>
      <dgm:t>
        <a:bodyPr/>
        <a:lstStyle/>
        <a:p>
          <a:endParaRPr lang="pt-BR"/>
        </a:p>
      </dgm:t>
    </dgm:pt>
    <dgm:pt modelId="{B8171CA8-FB0A-450B-AA66-A0D497D9E9BE}" type="pres">
      <dgm:prSet presAssocID="{C8A2FDAE-B247-4EB4-8ECE-AA9E14419B93}" presName="dummy2a" presStyleCnt="0"/>
      <dgm:spPr/>
    </dgm:pt>
    <dgm:pt modelId="{6C734262-6ECE-41EA-B13B-1A41CAA7D039}" type="pres">
      <dgm:prSet presAssocID="{C8A2FDAE-B247-4EB4-8ECE-AA9E14419B93}" presName="dummy2b" presStyleCnt="0"/>
      <dgm:spPr/>
    </dgm:pt>
    <dgm:pt modelId="{F02EF03C-9035-4621-BAF9-C19A62716162}" type="pres">
      <dgm:prSet presAssocID="{C8A2FDAE-B247-4EB4-8ECE-AA9E14419B9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6038D-BE7B-48D3-8899-18AA68C1947C}" type="pres">
      <dgm:prSet presAssocID="{C8A2FDAE-B247-4EB4-8ECE-AA9E14419B93}" presName="wedge3" presStyleLbl="node1" presStyleIdx="2" presStyleCnt="3"/>
      <dgm:spPr/>
      <dgm:t>
        <a:bodyPr/>
        <a:lstStyle/>
        <a:p>
          <a:endParaRPr lang="pt-BR"/>
        </a:p>
      </dgm:t>
    </dgm:pt>
    <dgm:pt modelId="{E3C5C363-DDBB-4AE2-9C6F-8027663ED38A}" type="pres">
      <dgm:prSet presAssocID="{C8A2FDAE-B247-4EB4-8ECE-AA9E14419B93}" presName="dummy3a" presStyleCnt="0"/>
      <dgm:spPr/>
    </dgm:pt>
    <dgm:pt modelId="{B3E2CE16-091F-4938-AAC5-8DD14AF4CFC5}" type="pres">
      <dgm:prSet presAssocID="{C8A2FDAE-B247-4EB4-8ECE-AA9E14419B93}" presName="dummy3b" presStyleCnt="0"/>
      <dgm:spPr/>
    </dgm:pt>
    <dgm:pt modelId="{2121357D-E076-49F1-A330-BA17DCBEA4CF}" type="pres">
      <dgm:prSet presAssocID="{C8A2FDAE-B247-4EB4-8ECE-AA9E14419B9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21207F-9A4D-4518-82A6-0E1ACB8174AE}" type="pres">
      <dgm:prSet presAssocID="{AC1C202B-5794-4217-BE3D-5D6B8EE2B432}" presName="arrowWedge1" presStyleLbl="fgSibTrans2D1" presStyleIdx="0" presStyleCnt="3"/>
      <dgm:spPr/>
    </dgm:pt>
    <dgm:pt modelId="{F73E653D-E244-4935-B243-49EF297E4E3A}" type="pres">
      <dgm:prSet presAssocID="{035AF061-F90C-4CAC-841A-1105B67BD04F}" presName="arrowWedge2" presStyleLbl="fgSibTrans2D1" presStyleIdx="1" presStyleCnt="3"/>
      <dgm:spPr/>
    </dgm:pt>
    <dgm:pt modelId="{9DEBB79D-8B43-4C27-B605-994AA1DF5AE6}" type="pres">
      <dgm:prSet presAssocID="{947E9B86-B82A-4574-A54A-1AF610E4DADA}" presName="arrowWedge3" presStyleLbl="fgSibTrans2D1" presStyleIdx="2" presStyleCnt="3"/>
      <dgm:spPr/>
    </dgm:pt>
  </dgm:ptLst>
  <dgm:cxnLst>
    <dgm:cxn modelId="{6CFB64BD-D680-4982-A5EC-A27533AF6B0E}" srcId="{C8A2FDAE-B247-4EB4-8ECE-AA9E14419B93}" destId="{D989B0F8-523A-40F9-8B37-B0E74D01210A}" srcOrd="1" destOrd="0" parTransId="{A47E2D41-B12B-4BA5-916A-B870CCD426C8}" sibTransId="{035AF061-F90C-4CAC-841A-1105B67BD04F}"/>
    <dgm:cxn modelId="{A292EA41-842F-4B14-A1D5-DEEFE730F460}" type="presOf" srcId="{F5866356-BD3D-4502-82F1-0F7216682224}" destId="{7B030F69-5BFA-41DD-9F24-D3A124F712FE}" srcOrd="1" destOrd="0" presId="urn:microsoft.com/office/officeart/2005/8/layout/cycle8"/>
    <dgm:cxn modelId="{4B75DEC0-ED9A-40F8-A0E0-2737C4E8CB29}" type="presOf" srcId="{F5866356-BD3D-4502-82F1-0F7216682224}" destId="{23F53FDE-ADD7-4721-B7EE-379E6B2820B7}" srcOrd="0" destOrd="0" presId="urn:microsoft.com/office/officeart/2005/8/layout/cycle8"/>
    <dgm:cxn modelId="{920F9A2F-8EED-44A2-B342-7A41F967C71B}" srcId="{C8A2FDAE-B247-4EB4-8ECE-AA9E14419B93}" destId="{F5866356-BD3D-4502-82F1-0F7216682224}" srcOrd="0" destOrd="0" parTransId="{9AA51B8C-C6A3-40F3-B9FC-48B17ACE6454}" sibTransId="{AC1C202B-5794-4217-BE3D-5D6B8EE2B432}"/>
    <dgm:cxn modelId="{6EE105A9-9ED7-4675-9BEF-470AEA99413A}" type="presOf" srcId="{C1C1C566-10CF-432C-8B40-AEE143126FD5}" destId="{5826038D-BE7B-48D3-8899-18AA68C1947C}" srcOrd="0" destOrd="0" presId="urn:microsoft.com/office/officeart/2005/8/layout/cycle8"/>
    <dgm:cxn modelId="{8ED009C9-2838-4A6B-B6DC-2AC191D4B160}" type="presOf" srcId="{C8A2FDAE-B247-4EB4-8ECE-AA9E14419B93}" destId="{781CE244-8FDB-48F7-9F8A-5FCB5047E029}" srcOrd="0" destOrd="0" presId="urn:microsoft.com/office/officeart/2005/8/layout/cycle8"/>
    <dgm:cxn modelId="{5BD77D02-3B62-4C47-B63A-DCDC00F76C67}" srcId="{C8A2FDAE-B247-4EB4-8ECE-AA9E14419B93}" destId="{C1C1C566-10CF-432C-8B40-AEE143126FD5}" srcOrd="2" destOrd="0" parTransId="{A36BE3BF-9D55-428D-B637-C6477FC55345}" sibTransId="{947E9B86-B82A-4574-A54A-1AF610E4DADA}"/>
    <dgm:cxn modelId="{C9514243-6E1F-46A8-A777-AEA2EDEA96A2}" type="presOf" srcId="{D989B0F8-523A-40F9-8B37-B0E74D01210A}" destId="{DF032DAD-9E6B-41A4-80EA-4E81132AEFA1}" srcOrd="0" destOrd="0" presId="urn:microsoft.com/office/officeart/2005/8/layout/cycle8"/>
    <dgm:cxn modelId="{AB0887D9-4223-4F9A-99DE-96C66D285D36}" type="presOf" srcId="{D989B0F8-523A-40F9-8B37-B0E74D01210A}" destId="{F02EF03C-9035-4621-BAF9-C19A62716162}" srcOrd="1" destOrd="0" presId="urn:microsoft.com/office/officeart/2005/8/layout/cycle8"/>
    <dgm:cxn modelId="{F6B617C7-CC1D-484F-852E-354D35738D8B}" type="presOf" srcId="{C1C1C566-10CF-432C-8B40-AEE143126FD5}" destId="{2121357D-E076-49F1-A330-BA17DCBEA4CF}" srcOrd="1" destOrd="0" presId="urn:microsoft.com/office/officeart/2005/8/layout/cycle8"/>
    <dgm:cxn modelId="{7A03D807-2D1E-4929-A94A-96E3F94D9462}" type="presParOf" srcId="{781CE244-8FDB-48F7-9F8A-5FCB5047E029}" destId="{23F53FDE-ADD7-4721-B7EE-379E6B2820B7}" srcOrd="0" destOrd="0" presId="urn:microsoft.com/office/officeart/2005/8/layout/cycle8"/>
    <dgm:cxn modelId="{1AA0C4DA-3C9E-470E-AE35-0D756A7A1F13}" type="presParOf" srcId="{781CE244-8FDB-48F7-9F8A-5FCB5047E029}" destId="{F0671582-3DD0-4F15-BC7C-2EC2E728854B}" srcOrd="1" destOrd="0" presId="urn:microsoft.com/office/officeart/2005/8/layout/cycle8"/>
    <dgm:cxn modelId="{C25207E1-9D87-4F7F-80F5-31DE4B886E63}" type="presParOf" srcId="{781CE244-8FDB-48F7-9F8A-5FCB5047E029}" destId="{16D8B0AF-D12B-4D4E-9274-2AA5043F1580}" srcOrd="2" destOrd="0" presId="urn:microsoft.com/office/officeart/2005/8/layout/cycle8"/>
    <dgm:cxn modelId="{F3A3C961-F210-49D3-AA26-46FF20A14C6C}" type="presParOf" srcId="{781CE244-8FDB-48F7-9F8A-5FCB5047E029}" destId="{7B030F69-5BFA-41DD-9F24-D3A124F712FE}" srcOrd="3" destOrd="0" presId="urn:microsoft.com/office/officeart/2005/8/layout/cycle8"/>
    <dgm:cxn modelId="{3AAFCF9C-BBB0-444B-B7F4-8730320D39AC}" type="presParOf" srcId="{781CE244-8FDB-48F7-9F8A-5FCB5047E029}" destId="{DF032DAD-9E6B-41A4-80EA-4E81132AEFA1}" srcOrd="4" destOrd="0" presId="urn:microsoft.com/office/officeart/2005/8/layout/cycle8"/>
    <dgm:cxn modelId="{A6217686-8CDD-4FB5-9E25-F5B5DF61865F}" type="presParOf" srcId="{781CE244-8FDB-48F7-9F8A-5FCB5047E029}" destId="{B8171CA8-FB0A-450B-AA66-A0D497D9E9BE}" srcOrd="5" destOrd="0" presId="urn:microsoft.com/office/officeart/2005/8/layout/cycle8"/>
    <dgm:cxn modelId="{10A871DD-EA9F-4DF4-9032-8047AFE2DE41}" type="presParOf" srcId="{781CE244-8FDB-48F7-9F8A-5FCB5047E029}" destId="{6C734262-6ECE-41EA-B13B-1A41CAA7D039}" srcOrd="6" destOrd="0" presId="urn:microsoft.com/office/officeart/2005/8/layout/cycle8"/>
    <dgm:cxn modelId="{E16E6C4B-4517-48B1-87A3-7985ABB722BA}" type="presParOf" srcId="{781CE244-8FDB-48F7-9F8A-5FCB5047E029}" destId="{F02EF03C-9035-4621-BAF9-C19A62716162}" srcOrd="7" destOrd="0" presId="urn:microsoft.com/office/officeart/2005/8/layout/cycle8"/>
    <dgm:cxn modelId="{EEA9B3C9-6756-401C-8A21-1D2566B22404}" type="presParOf" srcId="{781CE244-8FDB-48F7-9F8A-5FCB5047E029}" destId="{5826038D-BE7B-48D3-8899-18AA68C1947C}" srcOrd="8" destOrd="0" presId="urn:microsoft.com/office/officeart/2005/8/layout/cycle8"/>
    <dgm:cxn modelId="{3ADCBA04-AE78-4716-9F32-58773AB33DAB}" type="presParOf" srcId="{781CE244-8FDB-48F7-9F8A-5FCB5047E029}" destId="{E3C5C363-DDBB-4AE2-9C6F-8027663ED38A}" srcOrd="9" destOrd="0" presId="urn:microsoft.com/office/officeart/2005/8/layout/cycle8"/>
    <dgm:cxn modelId="{816BB02F-B8AC-4758-964B-ED29CB6F135F}" type="presParOf" srcId="{781CE244-8FDB-48F7-9F8A-5FCB5047E029}" destId="{B3E2CE16-091F-4938-AAC5-8DD14AF4CFC5}" srcOrd="10" destOrd="0" presId="urn:microsoft.com/office/officeart/2005/8/layout/cycle8"/>
    <dgm:cxn modelId="{668F25F7-697A-49D7-B332-8C9B14673139}" type="presParOf" srcId="{781CE244-8FDB-48F7-9F8A-5FCB5047E029}" destId="{2121357D-E076-49F1-A330-BA17DCBEA4CF}" srcOrd="11" destOrd="0" presId="urn:microsoft.com/office/officeart/2005/8/layout/cycle8"/>
    <dgm:cxn modelId="{02E9F072-6F53-40E1-9181-53FAD85D7AFD}" type="presParOf" srcId="{781CE244-8FDB-48F7-9F8A-5FCB5047E029}" destId="{A521207F-9A4D-4518-82A6-0E1ACB8174AE}" srcOrd="12" destOrd="0" presId="urn:microsoft.com/office/officeart/2005/8/layout/cycle8"/>
    <dgm:cxn modelId="{5C10AD6D-1154-498E-B164-20F808843634}" type="presParOf" srcId="{781CE244-8FDB-48F7-9F8A-5FCB5047E029}" destId="{F73E653D-E244-4935-B243-49EF297E4E3A}" srcOrd="13" destOrd="0" presId="urn:microsoft.com/office/officeart/2005/8/layout/cycle8"/>
    <dgm:cxn modelId="{0E2BDB81-10B3-46E1-91B2-D67F9198F4E7}" type="presParOf" srcId="{781CE244-8FDB-48F7-9F8A-5FCB5047E029}" destId="{9DEBB79D-8B43-4C27-B605-994AA1DF5AE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40AC5-2386-4FF3-964F-7FE63A33FAB3}">
      <dsp:nvSpPr>
        <dsp:cNvPr id="0" name=""/>
        <dsp:cNvSpPr/>
      </dsp:nvSpPr>
      <dsp:spPr>
        <a:xfrm>
          <a:off x="-5215057" y="-846168"/>
          <a:ext cx="6580523" cy="6580523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268FB-F4B0-48E1-BBD5-648AAA2FC060}">
      <dsp:nvSpPr>
        <dsp:cNvPr id="0" name=""/>
        <dsp:cNvSpPr/>
      </dsp:nvSpPr>
      <dsp:spPr>
        <a:xfrm>
          <a:off x="989482" y="488818"/>
          <a:ext cx="6997267" cy="97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000" tIns="119380" rIns="119380" bIns="11938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baseline="0" dirty="0" smtClean="0"/>
            <a:t>   </a:t>
          </a:r>
          <a:r>
            <a:rPr lang="pt-BR" sz="1800" kern="1200" baseline="0" dirty="0" smtClean="0"/>
            <a:t>Aproveitamento da estrutura existente;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baseline="0" dirty="0" smtClean="0"/>
            <a:t>      Menor custo na produção de catalisadores;</a:t>
          </a:r>
        </a:p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 </a:t>
          </a:r>
          <a:endParaRPr lang="pt-BR" sz="2400" kern="1200" dirty="0"/>
        </a:p>
      </dsp:txBody>
      <dsp:txXfrm>
        <a:off x="989482" y="488818"/>
        <a:ext cx="6997267" cy="977637"/>
      </dsp:txXfrm>
    </dsp:sp>
    <dsp:sp modelId="{2030ABA9-E7A8-411E-93E0-61848A5302D8}">
      <dsp:nvSpPr>
        <dsp:cNvPr id="0" name=""/>
        <dsp:cNvSpPr/>
      </dsp:nvSpPr>
      <dsp:spPr>
        <a:xfrm>
          <a:off x="-94668" y="366614"/>
          <a:ext cx="2168301" cy="122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DFC5-F179-4C9A-99F1-044494593723}">
      <dsp:nvSpPr>
        <dsp:cNvPr id="0" name=""/>
        <dsp:cNvSpPr/>
      </dsp:nvSpPr>
      <dsp:spPr>
        <a:xfrm>
          <a:off x="1344853" y="1955274"/>
          <a:ext cx="6641896" cy="97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000" tIns="129540" rIns="129540" bIns="12954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   </a:t>
          </a:r>
          <a:r>
            <a:rPr lang="pt-BR" sz="1800" kern="1200" dirty="0" smtClean="0"/>
            <a:t> Nova matéria-prima que pode cultivada por agricultores Nordestinos;</a:t>
          </a: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1344853" y="1955274"/>
        <a:ext cx="6641896" cy="977637"/>
      </dsp:txXfrm>
    </dsp:sp>
    <dsp:sp modelId="{0078A740-496D-464D-8C55-06C67A6BC103}">
      <dsp:nvSpPr>
        <dsp:cNvPr id="0" name=""/>
        <dsp:cNvSpPr/>
      </dsp:nvSpPr>
      <dsp:spPr>
        <a:xfrm>
          <a:off x="189511" y="1833070"/>
          <a:ext cx="2310682" cy="122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6E369-2964-4D4D-81E0-EAE37A6A6FF3}">
      <dsp:nvSpPr>
        <dsp:cNvPr id="0" name=""/>
        <dsp:cNvSpPr/>
      </dsp:nvSpPr>
      <dsp:spPr>
        <a:xfrm>
          <a:off x="1724295" y="3265523"/>
          <a:ext cx="6018909" cy="1152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000" tIns="129540" rIns="129540" bIns="129540" numCol="1" spcCol="1270" anchor="ctr" anchorCtr="0">
          <a:noAutofit/>
        </a:bodyPr>
        <a:lstStyle/>
        <a:p>
          <a:pPr lvl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 </a:t>
          </a:r>
          <a:r>
            <a:rPr lang="pt-BR" sz="2000" kern="1200" dirty="0" smtClean="0"/>
            <a:t> </a:t>
          </a:r>
          <a:r>
            <a:rPr lang="pt-BR" sz="1800" kern="1200" dirty="0" smtClean="0"/>
            <a:t>Combustíveis ecologicamente corretos ,  renováveis  e      menos poluente</a:t>
          </a:r>
        </a:p>
      </dsp:txBody>
      <dsp:txXfrm>
        <a:off x="1724295" y="3265523"/>
        <a:ext cx="6018909" cy="1152126"/>
      </dsp:txXfrm>
    </dsp:sp>
    <dsp:sp modelId="{60208EBB-46CD-4BFA-B290-04C9253CEF17}">
      <dsp:nvSpPr>
        <dsp:cNvPr id="0" name=""/>
        <dsp:cNvSpPr/>
      </dsp:nvSpPr>
      <dsp:spPr>
        <a:xfrm>
          <a:off x="-243544" y="3299526"/>
          <a:ext cx="2466053" cy="1222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3FDE-ADD7-4721-B7EE-379E6B2820B7}">
      <dsp:nvSpPr>
        <dsp:cNvPr id="0" name=""/>
        <dsp:cNvSpPr/>
      </dsp:nvSpPr>
      <dsp:spPr>
        <a:xfrm>
          <a:off x="1704409" y="329278"/>
          <a:ext cx="4255289" cy="425528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Obtenção e Caracterização do óleo</a:t>
          </a:r>
          <a:endParaRPr lang="pt-BR" sz="2000" kern="1200" dirty="0"/>
        </a:p>
      </dsp:txBody>
      <dsp:txXfrm>
        <a:off x="3947048" y="1230994"/>
        <a:ext cx="1519746" cy="1266455"/>
      </dsp:txXfrm>
    </dsp:sp>
    <dsp:sp modelId="{DF032DAD-9E6B-41A4-80EA-4E81132AEFA1}">
      <dsp:nvSpPr>
        <dsp:cNvPr id="0" name=""/>
        <dsp:cNvSpPr/>
      </dsp:nvSpPr>
      <dsp:spPr>
        <a:xfrm>
          <a:off x="1616771" y="481252"/>
          <a:ext cx="4255289" cy="425528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Craqueamento</a:t>
          </a:r>
          <a:r>
            <a:rPr lang="pt-BR" sz="2000" kern="1200" dirty="0" smtClean="0"/>
            <a:t> térmico</a:t>
          </a:r>
          <a:endParaRPr lang="pt-BR" sz="2000" kern="1200" dirty="0"/>
        </a:p>
      </dsp:txBody>
      <dsp:txXfrm>
        <a:off x="2629935" y="3242125"/>
        <a:ext cx="2279619" cy="1114480"/>
      </dsp:txXfrm>
    </dsp:sp>
    <dsp:sp modelId="{5826038D-BE7B-48D3-8899-18AA68C1947C}">
      <dsp:nvSpPr>
        <dsp:cNvPr id="0" name=""/>
        <dsp:cNvSpPr/>
      </dsp:nvSpPr>
      <dsp:spPr>
        <a:xfrm>
          <a:off x="1529132" y="329278"/>
          <a:ext cx="4255289" cy="425528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Síntese de Catalisadores </a:t>
          </a:r>
          <a:endParaRPr lang="pt-BR" sz="2000" kern="1200" dirty="0"/>
        </a:p>
      </dsp:txBody>
      <dsp:txXfrm>
        <a:off x="2022036" y="1230994"/>
        <a:ext cx="1519746" cy="1266455"/>
      </dsp:txXfrm>
    </dsp:sp>
    <dsp:sp modelId="{A521207F-9A4D-4518-82A6-0E1ACB8174AE}">
      <dsp:nvSpPr>
        <dsp:cNvPr id="0" name=""/>
        <dsp:cNvSpPr/>
      </dsp:nvSpPr>
      <dsp:spPr>
        <a:xfrm>
          <a:off x="1441338" y="65855"/>
          <a:ext cx="4782135" cy="47821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E653D-E244-4935-B243-49EF297E4E3A}">
      <dsp:nvSpPr>
        <dsp:cNvPr id="0" name=""/>
        <dsp:cNvSpPr/>
      </dsp:nvSpPr>
      <dsp:spPr>
        <a:xfrm>
          <a:off x="1353348" y="217561"/>
          <a:ext cx="4782135" cy="47821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BB79D-8B43-4C27-B605-994AA1DF5AE6}">
      <dsp:nvSpPr>
        <dsp:cNvPr id="0" name=""/>
        <dsp:cNvSpPr/>
      </dsp:nvSpPr>
      <dsp:spPr>
        <a:xfrm>
          <a:off x="1265358" y="65855"/>
          <a:ext cx="4782135" cy="47821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B38E1-0C78-4B37-A6BA-686F8ED5FED0}" type="datetimeFigureOut">
              <a:rPr lang="pt-BR" smtClean="0"/>
              <a:t>10/10/2012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F8E2B-C886-487E-BAFF-A77352361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42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8E2B-C886-487E-BAFF-A77352361A4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0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9D8-B8E2-406E-A20E-CD8449042A04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BEC-7026-4506-87CA-F5A835B1AC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573-6320-4851-ABEB-0A507D70ABB7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BE0-83CF-452B-A7A6-E9D7E95469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597A-A8FC-4A32-8D7A-5D991F6E4F25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8B13-A5A2-4A00-8400-2AAC56922A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272-69DD-4832-B326-FAF658CEA88D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FE8-0459-4067-978C-B708845107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A32-23C0-4D04-B125-B85F2EE3A153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3DB8-F54F-4D03-BA37-44F7F63FFB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766-F8C3-44E6-A10E-BB8D160DE47B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E1A-21D0-4DDC-BA6F-DB8DB1405B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E9F-059A-4D6C-BB17-3C70E1825AB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722-32AA-4721-B32A-35D059D35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846-AEFF-4A38-85B1-3AF2156A670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40F-738D-4C2C-8D84-81C963CB57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D3AE-F726-4694-96FA-B8AA5E9089FE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7713-0C07-401C-B21E-CE4943FE4F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5183-D0DD-4933-AF8A-8BA579461B98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5D5-3D06-47E7-A97A-945C2C6B5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6C83-78FD-44CA-8DDD-D37BFBB92402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113C-83F3-46D2-B389-A80577D6BF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7.gi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7.gi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7.gif"/><Relationship Id="rId4" Type="http://schemas.openxmlformats.org/officeDocument/2006/relationships/image" Target="../media/image5.jpeg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gif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67544" y="4437112"/>
            <a:ext cx="6877050" cy="1467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Anne </a:t>
            </a:r>
            <a:r>
              <a:rPr lang="pt-BR" b="1" kern="0" dirty="0" err="1" smtClean="0">
                <a:latin typeface="Arial" pitchFamily="34" charset="0"/>
                <a:cs typeface="Arial" pitchFamily="34" charset="0"/>
              </a:rPr>
              <a:t>Gabriella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 Dias Santos(  DSC)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Orientador</a:t>
            </a:r>
            <a:r>
              <a:rPr lang="pt-BR" b="1" kern="0" dirty="0">
                <a:latin typeface="Arial" pitchFamily="34" charset="0"/>
                <a:cs typeface="Arial" pitchFamily="34" charset="0"/>
              </a:rPr>
              <a:t>: Prof.  Dr. 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Antonio Souza Araujo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–orientador</a:t>
            </a:r>
            <a:r>
              <a:rPr lang="pt-BR" b="1" kern="0" dirty="0">
                <a:latin typeface="Arial" pitchFamily="34" charset="0"/>
                <a:cs typeface="Arial" pitchFamily="34" charset="0"/>
              </a:rPr>
              <a:t>: Prof.  Dr. 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Luiz Di Souza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3528" y="2204864"/>
            <a:ext cx="8497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DESENVOLVIMENTO DE NOVOS CATALISADORES DE NIÓBIO SUPORTADOS EM MATERIAIS MESOPOROSOS TIPO SBA-15 PARA PRODUÇÃO DE BIOCOMBUSTÍVEIS. 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179388" y="6453188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Reunião </a:t>
            </a:r>
            <a:r>
              <a:rPr lang="pt-BR" dirty="0" err="1" smtClean="0">
                <a:latin typeface="Calibri" pitchFamily="34" charset="0"/>
              </a:rPr>
              <a:t>Annual</a:t>
            </a:r>
            <a:r>
              <a:rPr lang="pt-BR" dirty="0" smtClean="0">
                <a:latin typeface="Calibri" pitchFamily="34" charset="0"/>
              </a:rPr>
              <a:t> de Avaliação dos </a:t>
            </a:r>
            <a:r>
              <a:rPr lang="pt-BR" dirty="0" err="1" smtClean="0">
                <a:latin typeface="Calibri" pitchFamily="34" charset="0"/>
              </a:rPr>
              <a:t>PRH´</a:t>
            </a:r>
            <a:r>
              <a:rPr lang="pt-BR" dirty="0" smtClean="0">
                <a:latin typeface="Calibri" pitchFamily="34" charset="0"/>
              </a:rPr>
              <a:t>s N-NE 2012, Natal/RN</a:t>
            </a:r>
            <a:r>
              <a:rPr lang="pt-BR" dirty="0">
                <a:latin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</a:rPr>
              <a:t>10 </a:t>
            </a:r>
            <a:r>
              <a:rPr lang="pt-BR" dirty="0">
                <a:latin typeface="Calibri" pitchFamily="34" charset="0"/>
              </a:rPr>
              <a:t>e </a:t>
            </a:r>
            <a:r>
              <a:rPr lang="pt-BR" dirty="0" smtClean="0">
                <a:latin typeface="Calibri" pitchFamily="34" charset="0"/>
              </a:rPr>
              <a:t>11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</a:rPr>
              <a:t>Outubro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64178" y="71414"/>
            <a:ext cx="8818324" cy="855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081" name="Imagem 8" descr="logoANP_h_fundobranco_c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407" y="59140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m 9" descr="PR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82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Imagem 10" descr="cabeçalho RAA 2010-ok.jpg"/>
          <p:cNvPicPr>
            <a:picLocks noChangeAspect="1"/>
          </p:cNvPicPr>
          <p:nvPr/>
        </p:nvPicPr>
        <p:blipFill>
          <a:blip r:embed="rId4" cstate="print"/>
          <a:srcRect l="20262" t="7106" r="64133" b="5139"/>
          <a:stretch>
            <a:fillRect/>
          </a:stretch>
        </p:blipFill>
        <p:spPr bwMode="auto">
          <a:xfrm>
            <a:off x="2844057" y="58346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fin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9777" y="58708"/>
            <a:ext cx="1183644" cy="720000"/>
          </a:xfrm>
          <a:prstGeom prst="rect">
            <a:avLst/>
          </a:prstGeom>
        </p:spPr>
      </p:pic>
      <p:pic>
        <p:nvPicPr>
          <p:cNvPr id="12" name="Imagem 11" descr="logo_raa_2012_sem_UFRN_b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331" y="4708"/>
            <a:ext cx="1118807" cy="82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16632"/>
            <a:ext cx="1440160" cy="5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2. Resultados Obtidos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99592" y="1171491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043608" y="11714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52490769"/>
              </p:ext>
            </p:extLst>
          </p:nvPr>
        </p:nvGraphicFramePr>
        <p:xfrm>
          <a:off x="1043608" y="1171491"/>
          <a:ext cx="7488832" cy="506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896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2. Resultados Obtidos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99592" y="1171491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ta para a direita 2"/>
          <p:cNvSpPr/>
          <p:nvPr/>
        </p:nvSpPr>
        <p:spPr>
          <a:xfrm>
            <a:off x="179388" y="1196752"/>
            <a:ext cx="6481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11714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943939" y="2070140"/>
            <a:ext cx="797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Proporção molar 1,000 TEOS: 0,016 P123: 0,46 </a:t>
            </a:r>
            <a:r>
              <a:rPr lang="pt-BR" dirty="0" err="1" smtClean="0">
                <a:solidFill>
                  <a:schemeClr val="accent1"/>
                </a:solidFill>
              </a:rPr>
              <a:t>HCl</a:t>
            </a:r>
            <a:r>
              <a:rPr lang="pt-BR" dirty="0" smtClean="0">
                <a:solidFill>
                  <a:schemeClr val="accent1"/>
                </a:solidFill>
              </a:rPr>
              <a:t>: 125,0 H</a:t>
            </a:r>
            <a:r>
              <a:rPr lang="pt-BR" baseline="-25000" dirty="0" smtClean="0">
                <a:solidFill>
                  <a:schemeClr val="accent1"/>
                </a:solidFill>
              </a:rPr>
              <a:t>2</a:t>
            </a:r>
            <a:r>
              <a:rPr lang="pt-BR" dirty="0" smtClean="0">
                <a:solidFill>
                  <a:schemeClr val="accent1"/>
                </a:solidFill>
              </a:rPr>
              <a:t>O . X Nb</a:t>
            </a:r>
            <a:r>
              <a:rPr lang="pt-BR" baseline="-25000" dirty="0" smtClean="0">
                <a:solidFill>
                  <a:schemeClr val="accent1"/>
                </a:solidFill>
              </a:rPr>
              <a:t>2</a:t>
            </a:r>
            <a:r>
              <a:rPr lang="pt-BR" dirty="0" smtClean="0">
                <a:solidFill>
                  <a:schemeClr val="accent1"/>
                </a:solidFill>
              </a:rPr>
              <a:t>O</a:t>
            </a:r>
            <a:r>
              <a:rPr lang="pt-BR" baseline="-25000" dirty="0" smtClean="0">
                <a:solidFill>
                  <a:schemeClr val="accent1"/>
                </a:solidFill>
              </a:rPr>
              <a:t>5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7683" y="1700808"/>
            <a:ext cx="671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1,000 TEOS: 0,015 P123: 2,750 </a:t>
            </a:r>
            <a:r>
              <a:rPr lang="pt-BR" dirty="0" err="1">
                <a:solidFill>
                  <a:schemeClr val="accent1"/>
                </a:solidFill>
              </a:rPr>
              <a:t>HCl</a:t>
            </a:r>
            <a:r>
              <a:rPr lang="pt-BR" dirty="0">
                <a:solidFill>
                  <a:schemeClr val="accent1"/>
                </a:solidFill>
              </a:rPr>
              <a:t>: 166,0 H</a:t>
            </a:r>
            <a:r>
              <a:rPr lang="pt-BR" baseline="-25000" dirty="0">
                <a:solidFill>
                  <a:schemeClr val="accent1"/>
                </a:solidFill>
              </a:rPr>
              <a:t>2</a:t>
            </a:r>
            <a:r>
              <a:rPr lang="pt-BR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11002" y="1037102"/>
            <a:ext cx="755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amostra SBA-15 foi sintetizada pelo método hidrotérmico, proposto por </a:t>
            </a:r>
            <a:r>
              <a:rPr lang="pt-BR" dirty="0" err="1"/>
              <a:t>Zhao</a:t>
            </a:r>
            <a:r>
              <a:rPr lang="pt-BR" dirty="0"/>
              <a:t> </a:t>
            </a:r>
            <a:r>
              <a:rPr lang="pt-BR" dirty="0" smtClean="0"/>
              <a:t>et al</a:t>
            </a:r>
            <a:r>
              <a:rPr lang="pt-BR" dirty="0"/>
              <a:t>. (1998a</a:t>
            </a:r>
            <a:r>
              <a:rPr lang="pt-BR" dirty="0" smtClean="0"/>
              <a:t>) e </a:t>
            </a:r>
            <a:r>
              <a:rPr lang="pt-BR" dirty="0" err="1" smtClean="0"/>
              <a:t>Serivassu</a:t>
            </a:r>
            <a:r>
              <a:rPr lang="pt-BR" dirty="0" smtClean="0"/>
              <a:t> et al 2010.</a:t>
            </a:r>
            <a:endParaRPr lang="pt-BR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46919"/>
              </p:ext>
            </p:extLst>
          </p:nvPr>
        </p:nvGraphicFramePr>
        <p:xfrm>
          <a:off x="1095306" y="4005064"/>
          <a:ext cx="3168352" cy="217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Graph" r:id="rId5" imgW="4131869" imgH="2901696" progId="Origin50.Graph">
                  <p:embed/>
                </p:oleObj>
              </mc:Choice>
              <mc:Fallback>
                <p:oleObj name="Graph" r:id="rId5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93" t="9517" r="6157" b="1837"/>
                      <a:stretch>
                        <a:fillRect/>
                      </a:stretch>
                    </p:blipFill>
                    <p:spPr bwMode="auto">
                      <a:xfrm>
                        <a:off x="1095306" y="4005064"/>
                        <a:ext cx="3168352" cy="2176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672"/>
              </p:ext>
            </p:extLst>
          </p:nvPr>
        </p:nvGraphicFramePr>
        <p:xfrm>
          <a:off x="5159496" y="4005064"/>
          <a:ext cx="3404255" cy="226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2" name="Graph" r:id="rId7" imgW="4131869" imgH="2901696" progId="Origin50.Graph">
                  <p:embed/>
                </p:oleObj>
              </mc:Choice>
              <mc:Fallback>
                <p:oleObj name="Graph" r:id="rId7" imgW="4131869" imgH="290169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1" t="9181" r="1569" b="5087"/>
                      <a:stretch>
                        <a:fillRect/>
                      </a:stretch>
                    </p:blipFill>
                    <p:spPr bwMode="auto">
                      <a:xfrm>
                        <a:off x="5159496" y="4005064"/>
                        <a:ext cx="3404255" cy="2266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361531" y="619429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Figure 4</a:t>
            </a:r>
            <a:r>
              <a:rPr lang="en-US" sz="1600" b="1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Curvas</a:t>
            </a:r>
            <a:r>
              <a:rPr lang="en-US" sz="1600" dirty="0" smtClean="0"/>
              <a:t> de TG/DTG do Si-SBA-15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calcinada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4903267" y="6165043"/>
            <a:ext cx="4240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Figure 5</a:t>
            </a:r>
            <a:r>
              <a:rPr lang="en-US" sz="1600" b="1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Curvas</a:t>
            </a:r>
            <a:r>
              <a:rPr lang="en-US" sz="1600" dirty="0" smtClean="0"/>
              <a:t> de TG/DTG do  Nb</a:t>
            </a:r>
            <a:r>
              <a:rPr lang="en-US" sz="1600" baseline="-25000" dirty="0" smtClean="0"/>
              <a:t>30</a:t>
            </a:r>
            <a:r>
              <a:rPr lang="en-US" sz="1600" dirty="0" smtClean="0"/>
              <a:t>SBA-15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calcinada</a:t>
            </a:r>
            <a:r>
              <a:rPr lang="en-US" sz="1600" dirty="0" smtClean="0"/>
              <a:t>. </a:t>
            </a:r>
            <a:endParaRPr lang="pt-BR" sz="1600" dirty="0"/>
          </a:p>
        </p:txBody>
      </p:sp>
      <p:sp>
        <p:nvSpPr>
          <p:cNvPr id="19" name="Texto explicativo retangular 18"/>
          <p:cNvSpPr/>
          <p:nvPr/>
        </p:nvSpPr>
        <p:spPr>
          <a:xfrm>
            <a:off x="1187624" y="2708920"/>
            <a:ext cx="1459907" cy="72008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% de nióbio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5, 15, 25, 30  e 35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Texto explicativo retangular 20"/>
          <p:cNvSpPr/>
          <p:nvPr/>
        </p:nvSpPr>
        <p:spPr>
          <a:xfrm>
            <a:off x="3112093" y="2734017"/>
            <a:ext cx="1459907" cy="72008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Razão Si/</a:t>
            </a:r>
            <a:r>
              <a:rPr lang="pt-BR" dirty="0" err="1" smtClean="0">
                <a:solidFill>
                  <a:schemeClr val="tx1"/>
                </a:solidFill>
              </a:rPr>
              <a:t>Nb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5, 15, 25, 35 e 50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58793"/>
              </p:ext>
            </p:extLst>
          </p:nvPr>
        </p:nvGraphicFramePr>
        <p:xfrm>
          <a:off x="616022" y="1047402"/>
          <a:ext cx="3456384" cy="245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4" name="Graph" r:id="rId5" imgW="4276954" imgH="3023616" progId="Origin50.Graph">
                  <p:embed/>
                </p:oleObj>
              </mc:Choice>
              <mc:Fallback>
                <p:oleObj name="Graph" r:id="rId5" imgW="4276954" imgH="302361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7" t="10478" r="12457" b="2382"/>
                      <a:stretch>
                        <a:fillRect/>
                      </a:stretch>
                    </p:blipFill>
                    <p:spPr bwMode="auto">
                      <a:xfrm>
                        <a:off x="616022" y="1047402"/>
                        <a:ext cx="3456384" cy="2453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93780"/>
              </p:ext>
            </p:extLst>
          </p:nvPr>
        </p:nvGraphicFramePr>
        <p:xfrm>
          <a:off x="4875807" y="956237"/>
          <a:ext cx="33051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" name="Graph" r:id="rId7" imgW="4131869" imgH="2901696" progId="Origin50.Graph">
                  <p:embed/>
                </p:oleObj>
              </mc:Choice>
              <mc:Fallback>
                <p:oleObj name="Graph" r:id="rId7" imgW="4131869" imgH="290169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800" t="10091" r="11348" b="1407"/>
                      <a:stretch>
                        <a:fillRect/>
                      </a:stretch>
                    </p:blipFill>
                    <p:spPr bwMode="auto">
                      <a:xfrm>
                        <a:off x="4875807" y="956237"/>
                        <a:ext cx="330517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82851"/>
              </p:ext>
            </p:extLst>
          </p:nvPr>
        </p:nvGraphicFramePr>
        <p:xfrm>
          <a:off x="611560" y="4049489"/>
          <a:ext cx="3073400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6" name="Graph" r:id="rId9" imgW="4276800" imgH="3024000" progId="Origin50.Graph">
                  <p:embed/>
                </p:oleObj>
              </mc:Choice>
              <mc:Fallback>
                <p:oleObj name="Graph" r:id="rId9" imgW="4276800" imgH="302400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26" t="10239" r="12711" b="2144"/>
                      <a:stretch>
                        <a:fillRect/>
                      </a:stretch>
                    </p:blipFill>
                    <p:spPr bwMode="auto">
                      <a:xfrm>
                        <a:off x="611560" y="4049489"/>
                        <a:ext cx="3073400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193407"/>
              </p:ext>
            </p:extLst>
          </p:nvPr>
        </p:nvGraphicFramePr>
        <p:xfrm>
          <a:off x="5253037" y="4003323"/>
          <a:ext cx="32099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" name="Graph" r:id="rId11" imgW="4279392" imgH="3024835" progId="Origin50.Graph">
                  <p:embed/>
                </p:oleObj>
              </mc:Choice>
              <mc:Fallback>
                <p:oleObj name="Graph" r:id="rId11" imgW="4279392" imgH="3024835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7" y="4003323"/>
                        <a:ext cx="3209925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/>
          <p:cNvSpPr/>
          <p:nvPr/>
        </p:nvSpPr>
        <p:spPr>
          <a:xfrm>
            <a:off x="58214" y="6187548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 smtClean="0"/>
              <a:t>Figura 8.  </a:t>
            </a:r>
            <a:r>
              <a:rPr lang="pt-BR" sz="1050" dirty="0" err="1" smtClean="0"/>
              <a:t>Difratorama</a:t>
            </a:r>
            <a:r>
              <a:rPr lang="pt-BR" sz="1050" dirty="0" smtClean="0"/>
              <a:t> de raios- x em baixo ângulo para as amostras (a) Nb</a:t>
            </a:r>
            <a:r>
              <a:rPr lang="pt-BR" sz="1050" baseline="-25000" dirty="0" smtClean="0"/>
              <a:t>30</a:t>
            </a:r>
            <a:r>
              <a:rPr lang="pt-BR" sz="1050" dirty="0" smtClean="0"/>
              <a:t>SBA-15(1.4), (b) Nb</a:t>
            </a:r>
            <a:r>
              <a:rPr lang="pt-BR" sz="1050" baseline="-25000" dirty="0" smtClean="0"/>
              <a:t>30</a:t>
            </a:r>
            <a:r>
              <a:rPr lang="pt-BR" sz="1050" dirty="0" smtClean="0"/>
              <a:t>SBA-15(1.6), (c) Nb</a:t>
            </a:r>
            <a:r>
              <a:rPr lang="pt-BR" sz="1050" baseline="-25000" dirty="0" smtClean="0"/>
              <a:t>30</a:t>
            </a:r>
            <a:r>
              <a:rPr lang="pt-BR" sz="1050" dirty="0" smtClean="0"/>
              <a:t>SBA-15(2.0) e (d) Nb</a:t>
            </a:r>
            <a:r>
              <a:rPr lang="pt-BR" sz="1050" baseline="-25000" dirty="0" smtClean="0"/>
              <a:t>30</a:t>
            </a:r>
            <a:r>
              <a:rPr lang="pt-BR" sz="1050" dirty="0" smtClean="0"/>
              <a:t>SBA-15 (2.2).</a:t>
            </a:r>
            <a:endParaRPr lang="pt-BR" sz="1050" dirty="0"/>
          </a:p>
        </p:txBody>
      </p:sp>
      <p:sp>
        <p:nvSpPr>
          <p:cNvPr id="15" name="Retângulo 14"/>
          <p:cNvSpPr/>
          <p:nvPr/>
        </p:nvSpPr>
        <p:spPr>
          <a:xfrm>
            <a:off x="4448853" y="6187548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Figura 9</a:t>
            </a:r>
            <a:r>
              <a:rPr lang="pt-BR" sz="1050" b="1" dirty="0" smtClean="0"/>
              <a:t>.  </a:t>
            </a:r>
            <a:r>
              <a:rPr lang="pt-BR" sz="1050" dirty="0" err="1"/>
              <a:t>Difraograma</a:t>
            </a:r>
            <a:r>
              <a:rPr lang="pt-BR" sz="1050" dirty="0"/>
              <a:t> de raios- x em baixo ângulo para as amostras (a) Nb</a:t>
            </a:r>
            <a:r>
              <a:rPr lang="pt-BR" sz="1050" baseline="-25000" dirty="0"/>
              <a:t>5</a:t>
            </a:r>
            <a:r>
              <a:rPr lang="pt-BR" sz="1050" dirty="0"/>
              <a:t>SBA-15(2.2), (b) Nb</a:t>
            </a:r>
            <a:r>
              <a:rPr lang="pt-BR" sz="1050" baseline="-25000" dirty="0"/>
              <a:t>15</a:t>
            </a:r>
            <a:r>
              <a:rPr lang="pt-BR" sz="1050" dirty="0"/>
              <a:t>SBA-15(2.2), (c) Nb</a:t>
            </a:r>
            <a:r>
              <a:rPr lang="pt-BR" sz="1050" baseline="-25000" dirty="0"/>
              <a:t>25</a:t>
            </a:r>
            <a:r>
              <a:rPr lang="pt-BR" sz="1050" dirty="0"/>
              <a:t>SBA-15 (2.2), (d) Nb</a:t>
            </a:r>
            <a:r>
              <a:rPr lang="pt-BR" sz="1050" baseline="-25000" dirty="0"/>
              <a:t>35</a:t>
            </a:r>
            <a:r>
              <a:rPr lang="pt-BR" sz="1050" dirty="0"/>
              <a:t>SBA-15 (2.2) e (e) Nb</a:t>
            </a:r>
            <a:r>
              <a:rPr lang="pt-BR" sz="1050" baseline="-25000" dirty="0"/>
              <a:t>50</a:t>
            </a:r>
            <a:r>
              <a:rPr lang="pt-BR" sz="1050" dirty="0"/>
              <a:t>SBA-15 (2.2).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0825" y="348610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Figura 6</a:t>
            </a:r>
            <a:r>
              <a:rPr lang="pt-BR" sz="1050" dirty="0" smtClean="0"/>
              <a:t> </a:t>
            </a:r>
            <a:r>
              <a:rPr lang="pt-BR" sz="1050" dirty="0" err="1"/>
              <a:t>Difratograma</a:t>
            </a:r>
            <a:r>
              <a:rPr lang="pt-BR" sz="1050" dirty="0"/>
              <a:t> de raios- X em baixo ângulo das amostras (a) SiSBA-15, (b) Nb</a:t>
            </a:r>
            <a:r>
              <a:rPr lang="pt-BR" sz="1050" baseline="-25000" dirty="0"/>
              <a:t>5</a:t>
            </a:r>
            <a:r>
              <a:rPr lang="pt-BR" sz="1050" dirty="0"/>
              <a:t>SBA-15, (c) Nb</a:t>
            </a:r>
            <a:r>
              <a:rPr lang="pt-BR" sz="1050" baseline="-25000" dirty="0"/>
              <a:t>15</a:t>
            </a:r>
            <a:r>
              <a:rPr lang="pt-BR" sz="1050" dirty="0"/>
              <a:t>SBA-15, (d) Nb</a:t>
            </a:r>
            <a:r>
              <a:rPr lang="pt-BR" sz="1050" baseline="-25000" dirty="0"/>
              <a:t>25</a:t>
            </a:r>
            <a:r>
              <a:rPr lang="pt-BR" sz="1050" dirty="0"/>
              <a:t>SBA-15, (e) Nb</a:t>
            </a:r>
            <a:r>
              <a:rPr lang="pt-BR" sz="1050" baseline="-25000" dirty="0"/>
              <a:t>30</a:t>
            </a:r>
            <a:r>
              <a:rPr lang="pt-BR" sz="1050" dirty="0"/>
              <a:t>SBA-15 e (f) Nb</a:t>
            </a:r>
            <a:r>
              <a:rPr lang="pt-BR" sz="1050" baseline="-25000" dirty="0"/>
              <a:t>35</a:t>
            </a:r>
            <a:r>
              <a:rPr lang="pt-BR" sz="1050" dirty="0"/>
              <a:t>SBA-15, calcinadas</a:t>
            </a:r>
            <a:r>
              <a:rPr lang="pt-BR" sz="120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572000" y="3501008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Figura 7</a:t>
            </a:r>
            <a:r>
              <a:rPr lang="pt-BR" sz="1050" dirty="0" smtClean="0"/>
              <a:t>. </a:t>
            </a:r>
            <a:r>
              <a:rPr lang="pt-BR" sz="1050" dirty="0" err="1"/>
              <a:t>Difratograma</a:t>
            </a:r>
            <a:r>
              <a:rPr lang="pt-BR" sz="1050" dirty="0"/>
              <a:t> de raios- X em alto ângulo das amostras , (a) Nb</a:t>
            </a:r>
            <a:r>
              <a:rPr lang="pt-BR" sz="1050" baseline="-25000" dirty="0"/>
              <a:t>5</a:t>
            </a:r>
            <a:r>
              <a:rPr lang="pt-BR" sz="1050" dirty="0"/>
              <a:t>SBA-15, (b) Nb</a:t>
            </a:r>
            <a:r>
              <a:rPr lang="pt-BR" sz="1050" baseline="-25000" dirty="0"/>
              <a:t>15</a:t>
            </a:r>
            <a:r>
              <a:rPr lang="pt-BR" sz="1050" dirty="0"/>
              <a:t>SBA-15, (c) Nb</a:t>
            </a:r>
            <a:r>
              <a:rPr lang="pt-BR" sz="1050" baseline="-25000" dirty="0"/>
              <a:t>25</a:t>
            </a:r>
            <a:r>
              <a:rPr lang="pt-BR" sz="1050" dirty="0"/>
              <a:t>SBA-15, (d) Nb</a:t>
            </a:r>
            <a:r>
              <a:rPr lang="pt-BR" sz="1050" baseline="-25000" dirty="0"/>
              <a:t>30</a:t>
            </a:r>
            <a:r>
              <a:rPr lang="pt-BR" sz="1050" dirty="0"/>
              <a:t>SBA-15 e (e) Nb</a:t>
            </a:r>
            <a:r>
              <a:rPr lang="pt-BR" sz="1050" baseline="-25000" dirty="0"/>
              <a:t>35</a:t>
            </a:r>
            <a:r>
              <a:rPr lang="pt-BR" sz="1050" dirty="0"/>
              <a:t>SBA-15 calcinadas.</a:t>
            </a:r>
          </a:p>
        </p:txBody>
      </p:sp>
    </p:spTree>
    <p:extLst>
      <p:ext uri="{BB962C8B-B14F-4D97-AF65-F5344CB8AC3E}">
        <p14:creationId xmlns:p14="http://schemas.microsoft.com/office/powerpoint/2010/main" val="30944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4. Resultados Obtidos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16805"/>
              </p:ext>
            </p:extLst>
          </p:nvPr>
        </p:nvGraphicFramePr>
        <p:xfrm>
          <a:off x="161777" y="952232"/>
          <a:ext cx="25717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" name="Imagem de Bitmap" r:id="rId5" imgW="2572109" imgH="1848108" progId="Paint.Picture">
                  <p:embed/>
                </p:oleObj>
              </mc:Choice>
              <mc:Fallback>
                <p:oleObj name="Imagem de Bitmap" r:id="rId5" imgW="2572109" imgH="184810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77" y="952232"/>
                        <a:ext cx="257175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83404"/>
              </p:ext>
            </p:extLst>
          </p:nvPr>
        </p:nvGraphicFramePr>
        <p:xfrm>
          <a:off x="2798328" y="938744"/>
          <a:ext cx="24669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" name="Imagem de Bitmap" r:id="rId7" imgW="2467319" imgH="1848108" progId="Paint.Picture">
                  <p:embed/>
                </p:oleObj>
              </mc:Choice>
              <mc:Fallback>
                <p:oleObj name="Imagem de Bitmap" r:id="rId7" imgW="2467319" imgH="184810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328" y="938744"/>
                        <a:ext cx="2466975" cy="184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06072"/>
              </p:ext>
            </p:extLst>
          </p:nvPr>
        </p:nvGraphicFramePr>
        <p:xfrm>
          <a:off x="146122" y="2795239"/>
          <a:ext cx="250507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" name="Imagem de Bitmap" r:id="rId9" imgW="2505425" imgH="1790476" progId="Paint.Picture">
                  <p:embed/>
                </p:oleObj>
              </mc:Choice>
              <mc:Fallback>
                <p:oleObj name="Imagem de Bitmap" r:id="rId9" imgW="2505425" imgH="17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2" y="2795239"/>
                        <a:ext cx="2505075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68044"/>
              </p:ext>
            </p:extLst>
          </p:nvPr>
        </p:nvGraphicFramePr>
        <p:xfrm>
          <a:off x="2843808" y="2795294"/>
          <a:ext cx="24288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" name="Imagem de Bitmap" r:id="rId11" imgW="2429214" imgH="1800476" progId="Paint.Picture">
                  <p:embed/>
                </p:oleObj>
              </mc:Choice>
              <mc:Fallback>
                <p:oleObj name="Imagem de Bitmap" r:id="rId11" imgW="2429214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95294"/>
                        <a:ext cx="2428875" cy="180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52458"/>
              </p:ext>
            </p:extLst>
          </p:nvPr>
        </p:nvGraphicFramePr>
        <p:xfrm>
          <a:off x="152926" y="4548528"/>
          <a:ext cx="25050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" name="Imagem de Bitmap" r:id="rId13" imgW="2276793" imgH="1724266" progId="Paint.Picture">
                  <p:embed/>
                </p:oleObj>
              </mc:Choice>
              <mc:Fallback>
                <p:oleObj name="Imagem de Bitmap" r:id="rId13" imgW="2276793" imgH="172426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26" y="4548528"/>
                        <a:ext cx="250507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856845"/>
              </p:ext>
            </p:extLst>
          </p:nvPr>
        </p:nvGraphicFramePr>
        <p:xfrm>
          <a:off x="2843808" y="4550040"/>
          <a:ext cx="2400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" name="Imagem de Bitmap" r:id="rId15" imgW="2400635" imgH="1714739" progId="Paint.Picture">
                  <p:embed/>
                </p:oleObj>
              </mc:Choice>
              <mc:Fallback>
                <p:oleObj name="Imagem de Bitmap" r:id="rId15" imgW="2400635" imgH="1714739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550040"/>
                        <a:ext cx="24003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5" name="Imagem 9" descr="C:\Users\Rodrigo\Desktop\Met\SBA-15\SBA- 15 S3\SBA15S3-004.t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08" y="930099"/>
            <a:ext cx="2831473" cy="18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62672"/>
            <a:ext cx="3032431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9127" r="27426" b="8601"/>
          <a:stretch/>
        </p:blipFill>
        <p:spPr bwMode="auto">
          <a:xfrm>
            <a:off x="5220071" y="2792769"/>
            <a:ext cx="3032431" cy="176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79388" y="6473987"/>
            <a:ext cx="7704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</a:t>
            </a:r>
            <a:r>
              <a:rPr lang="pt-BR" sz="1200" dirty="0" smtClean="0"/>
              <a:t>11. </a:t>
            </a:r>
            <a:r>
              <a:rPr lang="pt-BR" sz="1200" dirty="0"/>
              <a:t>Imagens do MEV e MET para as amostras (A) SiSBA-15, (B) Nb</a:t>
            </a:r>
            <a:r>
              <a:rPr lang="pt-BR" sz="1200" baseline="-25000" dirty="0"/>
              <a:t>30</a:t>
            </a:r>
            <a:r>
              <a:rPr lang="pt-BR" sz="1200" dirty="0"/>
              <a:t>SBA-15 </a:t>
            </a:r>
            <a:r>
              <a:rPr lang="pt-BR" sz="1200" dirty="0" err="1"/>
              <a:t>and</a:t>
            </a:r>
            <a:r>
              <a:rPr lang="pt-BR" sz="1200" dirty="0"/>
              <a:t> (C) </a:t>
            </a:r>
            <a:r>
              <a:rPr lang="pt-BR" sz="1200" dirty="0" smtClean="0"/>
              <a:t>Nb</a:t>
            </a:r>
            <a:r>
              <a:rPr lang="pt-BR" sz="1200" baseline="-25000" dirty="0"/>
              <a:t>5</a:t>
            </a:r>
            <a:r>
              <a:rPr lang="pt-BR" sz="1200" baseline="-25000" dirty="0" smtClean="0"/>
              <a:t>0</a:t>
            </a:r>
            <a:r>
              <a:rPr lang="pt-BR" sz="1200" dirty="0" smtClean="0"/>
              <a:t>SBA-15 </a:t>
            </a:r>
            <a:r>
              <a:rPr lang="pt-BR" sz="1200" dirty="0"/>
              <a:t>(2.2)</a:t>
            </a:r>
          </a:p>
        </p:txBody>
      </p:sp>
    </p:spTree>
    <p:extLst>
      <p:ext uri="{BB962C8B-B14F-4D97-AF65-F5344CB8AC3E}">
        <p14:creationId xmlns:p14="http://schemas.microsoft.com/office/powerpoint/2010/main" val="30944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t-BR" b="1" dirty="0"/>
              <a:t>Resultados Obtidos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a direita 11"/>
          <p:cNvSpPr/>
          <p:nvPr/>
        </p:nvSpPr>
        <p:spPr>
          <a:xfrm>
            <a:off x="351987" y="1157712"/>
            <a:ext cx="830436" cy="36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331640" y="10483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Obtenção do óleo</a:t>
            </a:r>
            <a:endParaRPr lang="pt-BR" sz="3200" dirty="0"/>
          </a:p>
        </p:txBody>
      </p:sp>
      <p:pic>
        <p:nvPicPr>
          <p:cNvPr id="2050" name="Picture 2" descr="Sem títu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1" y="1876157"/>
            <a:ext cx="119856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em títu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4" y="1876157"/>
            <a:ext cx="41529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77419"/>
              </p:ext>
            </p:extLst>
          </p:nvPr>
        </p:nvGraphicFramePr>
        <p:xfrm>
          <a:off x="1483442" y="3872494"/>
          <a:ext cx="5639921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277"/>
                <a:gridCol w="1786644"/>
              </a:tblGrid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Caracterizações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Óleo de Moringa 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Teor de Óleo (%)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Índice de acidez (mg KOH/g)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0,047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Índice de saponificação (mg KOH/g)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182,39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Densidade (g/dm3)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886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Viscosidade (</a:t>
                      </a:r>
                      <a:r>
                        <a:rPr lang="pt-BR" sz="1600" dirty="0" err="1">
                          <a:effectLst/>
                        </a:rPr>
                        <a:t>Cst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33,24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Tensão superficial (</a:t>
                      </a:r>
                      <a:r>
                        <a:rPr lang="pt-BR" sz="1600" dirty="0" err="1">
                          <a:effectLst/>
                        </a:rPr>
                        <a:t>mN</a:t>
                      </a:r>
                      <a:r>
                        <a:rPr lang="pt-BR" sz="1600" dirty="0">
                          <a:effectLst/>
                        </a:rPr>
                        <a:t>/n)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29,8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Água e sedimentos (%)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Índice de peróxido (maEq/1000g)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0,002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Índice de Iodo (gI</a:t>
                      </a:r>
                      <a:r>
                        <a:rPr lang="pt-BR" sz="1600" baseline="-25000">
                          <a:effectLst/>
                        </a:rPr>
                        <a:t>2</a:t>
                      </a:r>
                      <a:r>
                        <a:rPr lang="pt-BR" sz="1600">
                          <a:effectLst/>
                        </a:rPr>
                        <a:t>/100g)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61,20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8886" y="3107931"/>
            <a:ext cx="5976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Figura </a:t>
            </a:r>
            <a:r>
              <a:rPr lang="pt-BR" sz="1200" b="1" dirty="0" smtClean="0"/>
              <a:t>2</a:t>
            </a:r>
            <a:r>
              <a:rPr lang="pt-BR" sz="1200" dirty="0" smtClean="0"/>
              <a:t>: </a:t>
            </a:r>
            <a:r>
              <a:rPr lang="pt-BR" sz="1200" dirty="0"/>
              <a:t>Processo de obtenção do óleo de moringa </a:t>
            </a:r>
            <a:r>
              <a:rPr lang="pt-BR" sz="1200" dirty="0" err="1"/>
              <a:t>oleifera</a:t>
            </a:r>
            <a:r>
              <a:rPr lang="pt-BR" sz="1200" dirty="0"/>
              <a:t>  </a:t>
            </a:r>
            <a:endParaRPr lang="pt-BR" sz="12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90041"/>
              </p:ext>
            </p:extLst>
          </p:nvPr>
        </p:nvGraphicFramePr>
        <p:xfrm>
          <a:off x="5980707" y="1312885"/>
          <a:ext cx="29432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Graph" r:id="rId7" imgW="4044960" imgH="2933280" progId="Origin50.Graph">
                  <p:embed/>
                </p:oleObj>
              </mc:Choice>
              <mc:Fallback>
                <p:oleObj name="Graph" r:id="rId7" imgW="4044960" imgH="2933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707" y="1312885"/>
                        <a:ext cx="294322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/>
          <p:cNvSpPr/>
          <p:nvPr/>
        </p:nvSpPr>
        <p:spPr>
          <a:xfrm>
            <a:off x="5517620" y="331849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Figura </a:t>
            </a:r>
            <a:r>
              <a:rPr lang="pt-BR" sz="1200" b="1" dirty="0" smtClean="0"/>
              <a:t>12- </a:t>
            </a:r>
            <a:r>
              <a:rPr lang="pt-BR" sz="1200" dirty="0"/>
              <a:t>Termogramas do óleo de Moringa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31640" y="3595494"/>
            <a:ext cx="6475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Tabela 1</a:t>
            </a:r>
            <a:r>
              <a:rPr lang="pt-BR" sz="1200" dirty="0"/>
              <a:t>. Características físico-químicas do óleo </a:t>
            </a:r>
            <a:r>
              <a:rPr lang="pt-BR" sz="1200" dirty="0" smtClean="0"/>
              <a:t>de </a:t>
            </a:r>
            <a:r>
              <a:rPr lang="pt-BR" sz="1200" dirty="0"/>
              <a:t>moringa </a:t>
            </a:r>
            <a:r>
              <a:rPr lang="pt-BR" sz="1200" dirty="0" err="1"/>
              <a:t>oleifera</a:t>
            </a:r>
            <a:r>
              <a:rPr lang="pt-BR" sz="1200" dirty="0"/>
              <a:t> </a:t>
            </a:r>
            <a:r>
              <a:rPr lang="pt-BR" sz="1200" dirty="0" err="1"/>
              <a:t>Lam</a:t>
            </a:r>
            <a:r>
              <a:rPr lang="pt-BR" sz="1200" dirty="0"/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32240" y="2419875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Ácido </a:t>
            </a:r>
            <a:r>
              <a:rPr lang="pt-BR" sz="1100" dirty="0" err="1" smtClean="0"/>
              <a:t>oléico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4541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3564904" y="461406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32" y="1231788"/>
            <a:ext cx="157047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27579" r="16446" b="22420"/>
          <a:stretch/>
        </p:blipFill>
        <p:spPr bwMode="auto">
          <a:xfrm>
            <a:off x="5562326" y="1589893"/>
            <a:ext cx="3442868" cy="158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51035"/>
              </p:ext>
            </p:extLst>
          </p:nvPr>
        </p:nvGraphicFramePr>
        <p:xfrm>
          <a:off x="4834593" y="3553321"/>
          <a:ext cx="41306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Graph" r:id="rId8" imgW="4131360" imgH="2901600" progId="Origin50.Graph">
                  <p:embed/>
                </p:oleObj>
              </mc:Choice>
              <mc:Fallback>
                <p:oleObj name="Graph" r:id="rId8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34593" y="3553321"/>
                        <a:ext cx="413067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61796"/>
              </p:ext>
            </p:extLst>
          </p:nvPr>
        </p:nvGraphicFramePr>
        <p:xfrm>
          <a:off x="93041" y="3284984"/>
          <a:ext cx="4771680" cy="1395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152"/>
                <a:gridCol w="612566"/>
                <a:gridCol w="510352"/>
                <a:gridCol w="509632"/>
                <a:gridCol w="612566"/>
                <a:gridCol w="510352"/>
                <a:gridCol w="714060"/>
              </a:tblGrid>
              <a:tr h="27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Frações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LO</a:t>
                      </a:r>
                      <a:r>
                        <a:rPr lang="pt-BR" sz="1100" baseline="-250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LO</a:t>
                      </a:r>
                      <a:r>
                        <a:rPr lang="pt-BR" sz="1100" baseline="-25000">
                          <a:effectLst/>
                        </a:rPr>
                        <a:t>1ªF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LO</a:t>
                      </a:r>
                      <a:r>
                        <a:rPr lang="pt-BR" sz="1100" baseline="-25000">
                          <a:effectLst/>
                        </a:rPr>
                        <a:t>2ªF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Gases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Água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Resíduo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Craqueado</a:t>
                      </a:r>
                      <a:r>
                        <a:rPr lang="pt-BR" sz="1100" dirty="0">
                          <a:effectLst/>
                        </a:rPr>
                        <a:t> com N</a:t>
                      </a:r>
                      <a:r>
                        <a:rPr lang="pt-BR" sz="1100" baseline="-25000" dirty="0">
                          <a:effectLst/>
                        </a:rPr>
                        <a:t>2 </a:t>
                      </a:r>
                      <a:r>
                        <a:rPr lang="pt-BR" sz="1100" dirty="0">
                          <a:effectLst/>
                        </a:rPr>
                        <a:t>(m= 17,5g)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49.0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20.8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Craqueado sem fluxo (m=101,5 g)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81.8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50.1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31.8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10.6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50006"/>
              </p:ext>
            </p:extLst>
          </p:nvPr>
        </p:nvGraphicFramePr>
        <p:xfrm>
          <a:off x="572225" y="5157192"/>
          <a:ext cx="3855759" cy="150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590"/>
                <a:gridCol w="628938"/>
                <a:gridCol w="1363685"/>
                <a:gridCol w="1153546"/>
              </a:tblGrid>
              <a:tr h="661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Frações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Acidez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Intensidade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das bandas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(2953 cm</a:t>
                      </a:r>
                      <a:r>
                        <a:rPr lang="pt-BR" sz="1100" baseline="30000" dirty="0">
                          <a:effectLst/>
                        </a:rPr>
                        <a:t>-1</a:t>
                      </a:r>
                      <a:r>
                        <a:rPr lang="pt-BR" sz="1100" dirty="0" smtClean="0">
                          <a:effectLst/>
                        </a:rPr>
                        <a:t>)  (CH)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Intensidade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das bandas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( 1701 cm</a:t>
                      </a:r>
                      <a:r>
                        <a:rPr lang="pt-BR" sz="1100" baseline="30000" dirty="0">
                          <a:effectLst/>
                        </a:rPr>
                        <a:t>-1</a:t>
                      </a:r>
                      <a:r>
                        <a:rPr lang="pt-BR" sz="1100" dirty="0" smtClean="0">
                          <a:effectLst/>
                        </a:rPr>
                        <a:t>) (CO)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F1 Q1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15,82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1,22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0,66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F2 Q1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14,48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1,14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0,53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F1 SS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16,12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1,84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F2 SS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0,62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991410" y="906678"/>
            <a:ext cx="732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Figura </a:t>
            </a:r>
            <a:r>
              <a:rPr lang="pt-BR" sz="1400" dirty="0" smtClean="0"/>
              <a:t>13 </a:t>
            </a:r>
            <a:r>
              <a:rPr lang="pt-BR" sz="1400" dirty="0" smtClean="0"/>
              <a:t>. Demonstrativo dos sistemas utilizados </a:t>
            </a:r>
          </a:p>
          <a:p>
            <a:pPr algn="ctr"/>
            <a:r>
              <a:rPr lang="pt-BR" sz="1400" dirty="0" smtClean="0"/>
              <a:t>No </a:t>
            </a:r>
            <a:r>
              <a:rPr lang="pt-BR" sz="1400" dirty="0" err="1" smtClean="0"/>
              <a:t>craqueamento</a:t>
            </a:r>
            <a:r>
              <a:rPr lang="pt-BR" sz="1400" dirty="0" smtClean="0"/>
              <a:t> térmico.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9388" y="2708920"/>
            <a:ext cx="362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Tabela 3. Resultados quantitativos (% em massa) do </a:t>
            </a:r>
            <a:r>
              <a:rPr lang="pt-BR" sz="1400" dirty="0" err="1" smtClean="0"/>
              <a:t>craqueamento</a:t>
            </a:r>
            <a:r>
              <a:rPr lang="pt-BR" sz="1400" dirty="0" smtClean="0"/>
              <a:t> térmico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0652" y="4799737"/>
            <a:ext cx="436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Tabela 4. Propriedades dos </a:t>
            </a:r>
            <a:r>
              <a:rPr lang="pt-BR" sz="1400" dirty="0" err="1" smtClean="0"/>
              <a:t>craqueados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99785" y="3650704"/>
            <a:ext cx="436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Figura </a:t>
            </a:r>
            <a:r>
              <a:rPr lang="pt-BR" sz="1400" dirty="0" smtClean="0"/>
              <a:t>14.Espectos   </a:t>
            </a:r>
            <a:r>
              <a:rPr lang="pt-BR" sz="1400" dirty="0" smtClean="0"/>
              <a:t>dos </a:t>
            </a:r>
            <a:r>
              <a:rPr lang="pt-BR" sz="1400" dirty="0" err="1" smtClean="0"/>
              <a:t>craqueados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302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5.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Próximas Etapas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3564904" y="461406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179388" y="1345123"/>
            <a:ext cx="6481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1196752"/>
            <a:ext cx="69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Craqueamento</a:t>
            </a:r>
            <a:r>
              <a:rPr lang="pt-BR" sz="3200" dirty="0" smtClean="0"/>
              <a:t> a vácuo; </a:t>
            </a:r>
            <a:endParaRPr lang="pt-BR" sz="3200" dirty="0"/>
          </a:p>
        </p:txBody>
      </p:sp>
      <p:sp>
        <p:nvSpPr>
          <p:cNvPr id="12" name="Seta para a direita 11"/>
          <p:cNvSpPr/>
          <p:nvPr/>
        </p:nvSpPr>
        <p:spPr>
          <a:xfrm>
            <a:off x="179388" y="2924944"/>
            <a:ext cx="6481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278320" y="2776571"/>
            <a:ext cx="69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Craqueamento</a:t>
            </a:r>
            <a:r>
              <a:rPr lang="pt-BR" sz="3200" dirty="0" smtClean="0"/>
              <a:t> catalítico; </a:t>
            </a:r>
            <a:endParaRPr lang="pt-BR" sz="3200" dirty="0"/>
          </a:p>
        </p:txBody>
      </p:sp>
      <p:sp>
        <p:nvSpPr>
          <p:cNvPr id="14" name="Seta para a direita 13"/>
          <p:cNvSpPr/>
          <p:nvPr/>
        </p:nvSpPr>
        <p:spPr>
          <a:xfrm>
            <a:off x="189216" y="4432756"/>
            <a:ext cx="6481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127994" y="4319636"/>
            <a:ext cx="69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Testes para biodiesel;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4012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6. Agradecimentos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3564904" y="461406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Picture 66" descr="G:\ANP_DOUTORADO\logo_ANP_PR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9" y="1701946"/>
            <a:ext cx="26638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14001"/>
            <a:ext cx="2596182" cy="10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1" descr="topo_pagina_r3_c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4" y="3291324"/>
            <a:ext cx="2484114" cy="9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50" y="5265710"/>
            <a:ext cx="2990776" cy="110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19672" y="5328199"/>
            <a:ext cx="17618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LACAM</a:t>
            </a:r>
            <a:endParaRPr lang="pt-BR" sz="40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5750" y="3054854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0" descr="cabeçalho RAA 2010-ok.jpg"/>
          <p:cNvPicPr>
            <a:picLocks noChangeAspect="1"/>
          </p:cNvPicPr>
          <p:nvPr/>
        </p:nvPicPr>
        <p:blipFill>
          <a:blip r:embed="rId8" cstate="print"/>
          <a:srcRect l="20262" t="7106" r="64133" b="5139"/>
          <a:stretch>
            <a:fillRect/>
          </a:stretch>
        </p:blipFill>
        <p:spPr bwMode="auto">
          <a:xfrm>
            <a:off x="4075750" y="1957533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t3.gstatic.com/images?q=tbn:ANd9GcTF_rveVSJ3_mqHR6KWh4X3LSgK1BgrVAJsW6CZltMrClrCidt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88" y="3054854"/>
            <a:ext cx="151209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12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7. Referência Bibliográfica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3564904" y="461406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9973" y="1052736"/>
            <a:ext cx="8441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BACA, M.; ROCHEFOUCAULD, E.; AMBROISE, E.; KRAFFT, J.; HAJJAR, R.; MAN, P.P.; CARRIER, X.; BLANCHARD, J.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Microporous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Mesoporous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Materials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110, p. 232, 2008.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BAJPAI, D.; TYAGI, V.K. 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Journal of Oleo Science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v.55, p.487-502, 2006.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BALARAJU, M; NIKHITHA, P; JAGADEESWARAIAH, K; SRILATHA, K; SAI PRASAD, P.S; LINGAIAH,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N.Acetylation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of glycerol to synthesize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bioadditives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over niobic acid supported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tungstophosphoric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acid catalysts. 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Fuel Processing Technology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91,p. 249–253,2010.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BECK, J. S., KRESGE, C. T., LEONOWICZ, M. E., VARTULI, J. C., ROTH, W. J. A new family of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mesoporous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molecular sieves prepared with liquid crystal templates.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American </a:t>
            </a:r>
            <a:r>
              <a:rPr lang="pt-BR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Chemical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Society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v.114,p. 10834-10843,1992.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BRASIL (2005). Lei nº 11.097, de 13 de janeiro de 2005a. Presidência da República, Casa Civil, Subchefia para Assuntos Jurídicos. Disponível em &lt;http://www.planalto.gov.br/ccivil_03/_Ato2004-2006/2005/Lei/L11097.htm&gt; Acessado  em: 09 julho.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2009.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CHENG, Y; LIAO, R. H; LI, J. S; SUN, X. Y; WANG, L. J. Synthesis research of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nanosized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ZSM-5 zeolites in the absence of organic template. 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Journal of Materials Processing Technology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12, 2008.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CIESLA, U.; SCHUTH, F. Ordered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mesoporous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materials.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Microporous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Mesoporous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Materials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27, p. 131-149, 1999.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7. Referência Bibliográfica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3564904" y="461406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05720" y="927100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DAO, L.; GUOPING, C.; XINGYI, W.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Journal of Rare Earth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26, p. 717-721, 2008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DELFORT, B; HILLION ,G; DURAND, I.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FR Patent 2866654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(2004).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s-E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ENCINAR, J. M.; GONZÁLEZ, J. L.; SÁBIO, E.; RAMIRO, M. J. 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Ind. Eng.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Chem</a:t>
            </a:r>
            <a:r>
              <a:rPr lang="en-US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,v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38,p. 2927,1999.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Galan , M. I;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Bonet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 J; Sire, R;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Reneaume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J.M;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Pleşu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A. E.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From residual to useful oil: Revalorization of </a:t>
            </a:r>
            <a:r>
              <a:rPr lang="en-US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glycerine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from the biodiesel </a:t>
            </a:r>
            <a:r>
              <a:rPr lang="en-US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synthesis.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Fuels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2009.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GARCIA, C. M.; TEIXEIRA, S.; MARCINIUK, L. L.; SCHUCHARDT, U. </a:t>
            </a:r>
            <a:r>
              <a:rPr lang="pt-BR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Bioresour</a:t>
            </a:r>
            <a:r>
              <a:rPr lang="pt-BR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Technol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, v.99, p. 6608,2008.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GARCIA, E; LACA, M, E; GARRIDO, P. A; PEIADON, J. New class of </a:t>
            </a:r>
            <a:r>
              <a:rPr lang="en-US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acetal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derived from glycerin as a biodiesel fuel component. </a:t>
            </a:r>
            <a:r>
              <a:rPr lang="pt-BR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Energy </a:t>
            </a:r>
            <a:r>
              <a:rPr lang="pt-BR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Fuel</a:t>
            </a:r>
            <a:r>
              <a:rPr 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, v.22, p. 4274–4280,2008.</a:t>
            </a: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GONÇALVES, V. L.C; PINTO, B. P; SILVA, J. C; MOTA, C. J.A. Acetylation of glycerol catalyzed by different solid acids.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Catalysis Today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133, p. 673–677,2008.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GU, C.; CHIA, P. A.; ZHAO, X. S.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Applied Surface Science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237, p. 387-392, 2004.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Hattori, H.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Applied Catalysis A: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General</a:t>
            </a:r>
            <a:r>
              <a:rPr lang="en-US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,v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222,p. 247, 2001.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HEYDEN, A; PETERS, B; BELL, A. T; KEIL, F. J. Comprehensive DFT study of nitrous oxide decomposition over Fe-ZSM-5.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Journal of Physical Chemistry B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109,p.1857-1873,2005.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HIYOSHI, N.; YOGO, K.; YASHIMA, T.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Microporous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Mesoporous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Materials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 84, p. 357, 2005.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KALIPÇILAR, H.; ÇULFAZ, A. Template-Free Synthesis of ZSM-5 Type Zeolite Layers on Porous Alumina Disks.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Turkish Journal of Chemistry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v.31, p. 233-242, 2007.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KAWASHIMA, A; MATSUBARA, K; HONDA, K. Acceleration of catalytic activity of calcium oxide for biodiesel production.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Bioresour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Technol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v.100,p. 696–700,2009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9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 smtClean="0">
                <a:solidFill>
                  <a:srgbClr val="002060"/>
                </a:solidFill>
                <a:latin typeface="+mj-lt"/>
              </a:rPr>
              <a:t>Sumário</a:t>
            </a:r>
            <a:endParaRPr lang="pt-BR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7188" y="1306770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000" b="1" dirty="0" smtClean="0"/>
              <a:t>Motivação/Desafios;</a:t>
            </a:r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sz="2000" b="1" dirty="0" smtClean="0"/>
              <a:t>Objetivo;</a:t>
            </a:r>
            <a:endParaRPr lang="pt-BR" sz="2000" dirty="0" smtClean="0"/>
          </a:p>
          <a:p>
            <a:r>
              <a:rPr lang="pt-BR" sz="2000" b="1" dirty="0" smtClean="0"/>
              <a:t> </a:t>
            </a:r>
            <a:endParaRPr lang="pt-BR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sz="2000" b="1" dirty="0" smtClean="0"/>
              <a:t>Aplicação na Indústria do Petróleo;</a:t>
            </a:r>
          </a:p>
          <a:p>
            <a:r>
              <a:rPr lang="pt-BR" sz="2000" b="1" dirty="0" smtClean="0"/>
              <a:t> </a:t>
            </a:r>
            <a:endParaRPr lang="pt-BR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sz="2000" b="1" dirty="0" smtClean="0"/>
              <a:t>Resultados Obtidos;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sz="2000" dirty="0" smtClean="0"/>
              <a:t> </a:t>
            </a:r>
            <a:r>
              <a:rPr lang="pt-BR" sz="2000" b="1" dirty="0" smtClean="0"/>
              <a:t>Próximas Etapas;</a:t>
            </a:r>
          </a:p>
          <a:p>
            <a:endParaRPr lang="pt-BR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sz="2000" b="1" dirty="0" smtClean="0"/>
              <a:t>Agradecimentos</a:t>
            </a:r>
            <a:r>
              <a:rPr lang="pt-BR" sz="2000" b="1" dirty="0"/>
              <a:t> </a:t>
            </a:r>
            <a:r>
              <a:rPr lang="pt-BR" sz="2000" b="1" dirty="0" smtClean="0"/>
              <a:t>;</a:t>
            </a:r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sz="2000" b="1" dirty="0" smtClean="0"/>
              <a:t>Referências.</a:t>
            </a:r>
            <a:endParaRPr lang="pt-BR" sz="2000" b="1" dirty="0"/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971600" y="1831180"/>
            <a:ext cx="2074862" cy="1019175"/>
          </a:xfrm>
          <a:prstGeom prst="homePlate">
            <a:avLst>
              <a:gd name="adj" fmla="val 5089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s-E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Meio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Ambiente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627362" y="1831180"/>
            <a:ext cx="2303463" cy="989013"/>
          </a:xfrm>
          <a:prstGeom prst="chevron">
            <a:avLst>
              <a:gd name="adj" fmla="val 4570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" b="1" dirty="0" err="1" smtClean="0">
                <a:solidFill>
                  <a:schemeClr val="bg1"/>
                </a:solidFill>
              </a:rPr>
              <a:t>Energias</a:t>
            </a:r>
            <a:endParaRPr lang="es-ES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s-ES" b="1" dirty="0" err="1" smtClean="0">
                <a:solidFill>
                  <a:schemeClr val="bg1"/>
                </a:solidFill>
              </a:rPr>
              <a:t>Limpas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4427586" y="1831180"/>
            <a:ext cx="2304653" cy="1008063"/>
          </a:xfrm>
          <a:prstGeom prst="chevron">
            <a:avLst>
              <a:gd name="adj" fmla="val 45709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" sz="2000" b="1" dirty="0">
                <a:latin typeface="Tahoma" pitchFamily="34" charset="0"/>
              </a:rPr>
              <a:t>    </a:t>
            </a:r>
            <a:r>
              <a:rPr lang="es-ES" sz="2000" b="1" dirty="0" smtClean="0">
                <a:latin typeface="Tahoma" pitchFamily="34" charset="0"/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Biobombustíveis</a:t>
            </a:r>
            <a:endParaRPr lang="es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28184" y="1843409"/>
            <a:ext cx="2218184" cy="976784"/>
          </a:xfrm>
          <a:prstGeom prst="chevron">
            <a:avLst>
              <a:gd name="adj" fmla="val 56449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2000" b="1" dirty="0">
                <a:latin typeface="Tahoma" pitchFamily="34" charset="0"/>
              </a:rPr>
              <a:t>   </a:t>
            </a:r>
            <a:r>
              <a:rPr lang="es-E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Desafios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uxograma: Processo alternativo 21"/>
          <p:cNvSpPr/>
          <p:nvPr/>
        </p:nvSpPr>
        <p:spPr>
          <a:xfrm>
            <a:off x="4427586" y="3814754"/>
            <a:ext cx="3024734" cy="12060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Custos no processo de produção</a:t>
            </a:r>
            <a:endParaRPr lang="pt-BR" sz="2400" dirty="0"/>
          </a:p>
        </p:txBody>
      </p:sp>
      <p:sp>
        <p:nvSpPr>
          <p:cNvPr id="23" name="Fluxograma: Processo alternativo 22"/>
          <p:cNvSpPr/>
          <p:nvPr/>
        </p:nvSpPr>
        <p:spPr>
          <a:xfrm>
            <a:off x="906726" y="3814754"/>
            <a:ext cx="3161218" cy="1206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Tipos de Biocombustíveis</a:t>
            </a:r>
            <a:endParaRPr lang="pt-BR" sz="2800" dirty="0"/>
          </a:p>
        </p:txBody>
      </p:sp>
      <p:sp>
        <p:nvSpPr>
          <p:cNvPr id="24" name="Fluxograma: Processo alternativo 23"/>
          <p:cNvSpPr/>
          <p:nvPr/>
        </p:nvSpPr>
        <p:spPr>
          <a:xfrm>
            <a:off x="906726" y="5479388"/>
            <a:ext cx="3161217" cy="11971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Matéria -prima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uxograma: Processo alternativo 24"/>
          <p:cNvSpPr/>
          <p:nvPr/>
        </p:nvSpPr>
        <p:spPr>
          <a:xfrm>
            <a:off x="4551236" y="5479388"/>
            <a:ext cx="3067327" cy="12181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Processos catalíticos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93985" y="1217658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3200" b="1" dirty="0" smtClean="0"/>
              <a:t>TIPO DE BIOCOMBUSTÍVEIS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ta para a direita 1"/>
          <p:cNvSpPr/>
          <p:nvPr/>
        </p:nvSpPr>
        <p:spPr>
          <a:xfrm>
            <a:off x="357188" y="1340768"/>
            <a:ext cx="830436" cy="36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67544" y="1916832"/>
            <a:ext cx="84421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Biodiesel</a:t>
            </a:r>
          </a:p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Definido pela Lei nº 11.097, como um “biocombustível derivado de biomassa renovável para uso em motores a combustão interna com ignição por compressão ou, conforme regulamento para geração de outro tipo de energia, que possa substituir parcial ou totalmente combustível de origem fóssil”.</a:t>
            </a:r>
          </a:p>
          <a:p>
            <a:pPr algn="just">
              <a:spcBef>
                <a:spcPct val="50000"/>
              </a:spcBef>
            </a:pP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4271" y="4293096"/>
            <a:ext cx="7408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Bio-óleo</a:t>
            </a:r>
            <a:r>
              <a:rPr lang="pt-BR" sz="2800" dirty="0" smtClean="0"/>
              <a:t>, Diesel verde ou </a:t>
            </a:r>
            <a:r>
              <a:rPr lang="pt-BR" sz="2800" dirty="0" err="1" smtClean="0"/>
              <a:t>Bio</a:t>
            </a:r>
            <a:r>
              <a:rPr lang="pt-BR" sz="2800" dirty="0" smtClean="0"/>
              <a:t>- gasolina</a:t>
            </a:r>
          </a:p>
          <a:p>
            <a:endParaRPr lang="pt-BR" sz="2800" dirty="0" smtClean="0"/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São  produzido pelo  </a:t>
            </a:r>
            <a:r>
              <a:rPr lang="pt-BR" sz="2000" dirty="0">
                <a:solidFill>
                  <a:srgbClr val="FF0000"/>
                </a:solidFill>
              </a:rPr>
              <a:t>processo de </a:t>
            </a:r>
            <a:r>
              <a:rPr lang="pt-BR" sz="2000" dirty="0" err="1">
                <a:solidFill>
                  <a:srgbClr val="FF0000"/>
                </a:solidFill>
              </a:rPr>
              <a:t>craqueamento</a:t>
            </a:r>
            <a:r>
              <a:rPr lang="pt-BR" sz="2000" dirty="0">
                <a:solidFill>
                  <a:srgbClr val="FF0000"/>
                </a:solidFill>
              </a:rPr>
              <a:t> térmico ou pirólise de óleos vegetais ou </a:t>
            </a:r>
            <a:r>
              <a:rPr lang="pt-BR" sz="2000" dirty="0" smtClean="0">
                <a:solidFill>
                  <a:srgbClr val="FF0000"/>
                </a:solidFill>
              </a:rPr>
              <a:t>gorduras animais   que consiste </a:t>
            </a:r>
            <a:r>
              <a:rPr lang="pt-BR" sz="2000" dirty="0">
                <a:solidFill>
                  <a:srgbClr val="FF0000"/>
                </a:solidFill>
              </a:rPr>
              <a:t>na transformação, a elevadas temperaturas (300 a 700 </a:t>
            </a:r>
            <a:r>
              <a:rPr lang="pt-BR" sz="2000" dirty="0" err="1">
                <a:solidFill>
                  <a:srgbClr val="FF0000"/>
                </a:solidFill>
              </a:rPr>
              <a:t>ºC</a:t>
            </a:r>
            <a:r>
              <a:rPr lang="pt-BR" sz="2000" dirty="0">
                <a:solidFill>
                  <a:srgbClr val="FF0000"/>
                </a:solidFill>
              </a:rPr>
              <a:t>), dos </a:t>
            </a:r>
            <a:r>
              <a:rPr lang="pt-BR" sz="2000" dirty="0" smtClean="0">
                <a:solidFill>
                  <a:srgbClr val="FF0000"/>
                </a:solidFill>
              </a:rPr>
              <a:t>constituintes destes </a:t>
            </a:r>
            <a:r>
              <a:rPr lang="pt-BR" sz="2000" dirty="0">
                <a:solidFill>
                  <a:srgbClr val="FF0000"/>
                </a:solidFill>
              </a:rPr>
              <a:t>em diversos tipos de hidrocarbonetos e compostos oxigenados.</a:t>
            </a:r>
          </a:p>
        </p:txBody>
      </p:sp>
    </p:spTree>
    <p:extLst>
      <p:ext uri="{BB962C8B-B14F-4D97-AF65-F5344CB8AC3E}">
        <p14:creationId xmlns:p14="http://schemas.microsoft.com/office/powerpoint/2010/main" val="3213510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eta para a direita 15"/>
          <p:cNvSpPr/>
          <p:nvPr/>
        </p:nvSpPr>
        <p:spPr>
          <a:xfrm>
            <a:off x="357188" y="1048380"/>
            <a:ext cx="830436" cy="36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320189" y="104516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MATÉRIA- PRIMA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 Competição;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Problemas estruturais e sustentabilidade;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b="1" dirty="0" smtClean="0"/>
              <a:t>Estudo de novas oleaginosas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6" y="2996952"/>
            <a:ext cx="2567914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69491" y="2346248"/>
            <a:ext cx="38861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MORINGA </a:t>
            </a:r>
            <a:r>
              <a:rPr lang="pt-BR" sz="2400" i="1" dirty="0" smtClean="0"/>
              <a:t>OLEÍFERA LAMARK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03" y="2996952"/>
            <a:ext cx="2737941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84" y="2996952"/>
            <a:ext cx="3133725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55823" y="6334918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Figura 1: Fotos da Moringa </a:t>
            </a:r>
            <a:r>
              <a:rPr lang="pt-BR" i="1" dirty="0" smtClean="0"/>
              <a:t>oleífera </a:t>
            </a:r>
            <a:r>
              <a:rPr lang="pt-BR" i="1" dirty="0" err="1" smtClean="0"/>
              <a:t>Lam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255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a direita 10"/>
          <p:cNvSpPr/>
          <p:nvPr/>
        </p:nvSpPr>
        <p:spPr>
          <a:xfrm>
            <a:off x="357188" y="1340768"/>
            <a:ext cx="830436" cy="36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03648" y="1217657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3200" b="1" dirty="0" smtClean="0"/>
              <a:t>CATALISADORES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86727" y="1861314"/>
            <a:ext cx="8229600" cy="1396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mtClean="0"/>
              <a:t> </a:t>
            </a:r>
            <a:r>
              <a:rPr lang="pt-BR" sz="2800" smtClean="0"/>
              <a:t>Desafio (GARCIA et al 2008; SERIO et al 2006)</a:t>
            </a:r>
            <a:r>
              <a:rPr lang="pt-BR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pt-BR" smtClean="0"/>
              <a:t> Possibilidades:</a:t>
            </a:r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3190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3275856" y="2780928"/>
            <a:ext cx="48965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Características: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Diâmetro de poros: 2 e 30 </a:t>
            </a:r>
            <a:r>
              <a:rPr lang="pt-BR" sz="2800" dirty="0" err="1" smtClean="0"/>
              <a:t>nm</a:t>
            </a:r>
            <a:r>
              <a:rPr lang="pt-BR" sz="28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Alta área superficial;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Alta estabilidade térmica;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Estrutura de poros altamente ordenada;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Estrutura </a:t>
            </a:r>
            <a:r>
              <a:rPr lang="pt-BR" sz="2800" dirty="0" err="1" smtClean="0"/>
              <a:t>mesoposrosa</a:t>
            </a:r>
            <a:r>
              <a:rPr lang="pt-BR" sz="2800" dirty="0" smtClean="0"/>
              <a:t> </a:t>
            </a:r>
            <a:r>
              <a:rPr lang="pt-BR" sz="2800" dirty="0" err="1" smtClean="0"/>
              <a:t>unidirecioanl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664233" y="2354610"/>
            <a:ext cx="7848872" cy="34563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LIMITAÇÃO</a:t>
            </a:r>
          </a:p>
          <a:p>
            <a:r>
              <a:rPr lang="pt-BR" sz="2400" dirty="0" smtClean="0"/>
              <a:t>Como mostra : TIMOFEEVA </a:t>
            </a:r>
            <a:r>
              <a:rPr lang="pt-BR" sz="2400" i="1" dirty="0" smtClean="0"/>
              <a:t>et al., 2007; BACA et al., 2008;</a:t>
            </a:r>
          </a:p>
          <a:p>
            <a:r>
              <a:rPr lang="pt-BR" sz="2400" dirty="0" smtClean="0"/>
              <a:t>KUMARAN </a:t>
            </a:r>
            <a:r>
              <a:rPr lang="pt-BR" sz="2400" i="1" dirty="0" smtClean="0"/>
              <a:t>et al., 2008  devido </a:t>
            </a:r>
            <a:r>
              <a:rPr lang="pt-BR" sz="2400" dirty="0" smtClean="0"/>
              <a:t>à ausência de sítios ativos nativos, a SBA- 15 apresenta baixa atividade catalítica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510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488878" y="888673"/>
            <a:ext cx="81995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4400" dirty="0" smtClean="0"/>
              <a:t> Óxido de Nióbio ( Nb</a:t>
            </a:r>
            <a:r>
              <a:rPr lang="pt-BR" sz="4400" baseline="-25000" dirty="0" smtClean="0"/>
              <a:t>2</a:t>
            </a:r>
            <a:r>
              <a:rPr lang="pt-BR" sz="4400" dirty="0" smtClean="0"/>
              <a:t>O</a:t>
            </a:r>
            <a:r>
              <a:rPr lang="pt-BR" sz="4400" baseline="-25000" dirty="0" smtClean="0"/>
              <a:t>5</a:t>
            </a:r>
            <a:r>
              <a:rPr lang="pt-BR" sz="4400" dirty="0" smtClean="0"/>
              <a:t>)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Funciona como promotor da fase ativa;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Dependendo do tipo de suporte, possui sítios de Lewis e </a:t>
            </a:r>
            <a:r>
              <a:rPr lang="pt-BR" sz="2400" dirty="0" err="1" smtClean="0"/>
              <a:t>Bronsted</a:t>
            </a:r>
            <a:r>
              <a:rPr lang="pt-BR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Possui alto ponto de fusão ( 2468°C);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Elevada resistência a ácidos</a:t>
            </a:r>
            <a:r>
              <a:rPr lang="pt-BR" sz="2400" dirty="0"/>
              <a:t>. 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Brasil é líder mundial de produção ( 88</a:t>
            </a:r>
            <a:r>
              <a:rPr lang="pt-BR" sz="2400" dirty="0" smtClean="0"/>
              <a:t>%);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É usado para: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/>
              <a:t> Indústrias automobilísticas;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/>
              <a:t> Tubos petrolíferos;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4664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2. Objetivos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484151" y="2045434"/>
            <a:ext cx="82090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accent1"/>
                </a:solidFill>
              </a:rPr>
              <a:t>O objetivo geral deste projeto é sintetizar novos materiais  a base de nióbio e utilizá-los para produção de </a:t>
            </a:r>
            <a:r>
              <a:rPr lang="pt-BR" sz="4000" dirty="0" smtClean="0">
                <a:solidFill>
                  <a:schemeClr val="accent1"/>
                </a:solidFill>
              </a:rPr>
              <a:t>biocombustível, a partir de uma nova oleaginosa. </a:t>
            </a:r>
            <a:endParaRPr lang="pt-BR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4" y="101600"/>
            <a:ext cx="6409407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. Aplicação na Industria de Petróleo 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1706880"/>
            <a:ext cx="842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18810836"/>
              </p:ext>
            </p:extLst>
          </p:nvPr>
        </p:nvGraphicFramePr>
        <p:xfrm>
          <a:off x="717066" y="1027573"/>
          <a:ext cx="7743205" cy="48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9774" y="1706880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Econômico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97660" y="321005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Social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7611" y="460755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Ambiental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4664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1708</Words>
  <Application>Microsoft Office PowerPoint</Application>
  <PresentationFormat>Apresentação na tela (4:3)</PresentationFormat>
  <Paragraphs>209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Tema do Office</vt:lpstr>
      <vt:lpstr>Graph</vt:lpstr>
      <vt:lpstr>Imagem de Bitmap</vt:lpstr>
      <vt:lpstr>Apresentação do PowerPoint</vt:lpstr>
      <vt:lpstr>Apresentação do PowerPoint</vt:lpstr>
      <vt:lpstr>1. Motivação/Desafios:</vt:lpstr>
      <vt:lpstr>1. Motivação/Desafios:</vt:lpstr>
      <vt:lpstr>1. Motivação/Desafios:</vt:lpstr>
      <vt:lpstr>1. Motivação/Desafios:</vt:lpstr>
      <vt:lpstr>1. Motivação/Desafios:</vt:lpstr>
      <vt:lpstr>2. Objetivos</vt:lpstr>
      <vt:lpstr>3. Aplicação na Industria de Petróleo </vt:lpstr>
      <vt:lpstr>2. Resultados Obtidos</vt:lpstr>
      <vt:lpstr>2. Resultados Obtidos</vt:lpstr>
      <vt:lpstr>4. Resultados Obtidos</vt:lpstr>
      <vt:lpstr>4. Resultados Obtidos</vt:lpstr>
      <vt:lpstr>4. Resultados Obtidos</vt:lpstr>
      <vt:lpstr>4. Resultados Obtidos</vt:lpstr>
      <vt:lpstr>5.Próximas Etapas</vt:lpstr>
      <vt:lpstr>6. Agradecimentos</vt:lpstr>
      <vt:lpstr>7. Referência Bibliográfica</vt:lpstr>
      <vt:lpstr>7. Referência Bibliográfica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uern</cp:lastModifiedBy>
  <cp:revision>169</cp:revision>
  <dcterms:created xsi:type="dcterms:W3CDTF">2010-08-04T23:03:51Z</dcterms:created>
  <dcterms:modified xsi:type="dcterms:W3CDTF">2012-10-10T14:57:38Z</dcterms:modified>
</cp:coreProperties>
</file>