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9">
  <p:sldMasterIdLst>
    <p:sldMasterId id="2147483648" r:id="rId1"/>
  </p:sldMasterIdLst>
  <p:sldIdLst>
    <p:sldId id="256" r:id="rId2"/>
    <p:sldId id="265" r:id="rId3"/>
    <p:sldId id="257" r:id="rId4"/>
    <p:sldId id="279" r:id="rId5"/>
    <p:sldId id="266" r:id="rId6"/>
    <p:sldId id="280" r:id="rId7"/>
    <p:sldId id="267" r:id="rId8"/>
    <p:sldId id="268" r:id="rId9"/>
    <p:sldId id="269" r:id="rId10"/>
    <p:sldId id="281" r:id="rId11"/>
    <p:sldId id="271" r:id="rId12"/>
    <p:sldId id="282" r:id="rId13"/>
    <p:sldId id="272" r:id="rId14"/>
    <p:sldId id="277" r:id="rId15"/>
    <p:sldId id="278" r:id="rId16"/>
    <p:sldId id="273" r:id="rId17"/>
    <p:sldId id="283" r:id="rId18"/>
    <p:sldId id="270" r:id="rId19"/>
    <p:sldId id="284" r:id="rId20"/>
    <p:sldId id="274" r:id="rId21"/>
    <p:sldId id="285" r:id="rId22"/>
    <p:sldId id="276" r:id="rId23"/>
    <p:sldId id="286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908050"/>
            <a:ext cx="42608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13BD-8705-4B79-A873-C5F4624F8D7E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E367-6963-46D3-990F-7638A0CFE3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A75C-3843-4496-B5CA-1753E5607AA7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8DD2-75E8-4EEF-BEBB-600CEBC070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7B9F-E451-4486-BF7B-C3E02F1CDD8C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B474-B1E6-410D-815C-93B69CB7B0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08CA-DD87-4EE0-9AF4-0B39102661F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1A7-0E52-4D84-8286-EFB53591BB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20C0-D679-4A2C-B378-70A3E365B61D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7CD9-33CB-41D0-84BA-7777F5D424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B37E-E3E5-4C43-A596-B8F8368B7925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5FA9-DD3D-469F-9477-A2A73D7B50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9A0E-7E60-4116-810F-58E9DE420D93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CE7E-6817-4F88-8F13-8BC6DB9E35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5834-F8CB-4994-A08D-F3FB7A556158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DB87-3F38-450D-93C2-E8C6376FB9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5468-2F25-42A8-AE40-3510FEA1B2FE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7670-63AC-4C1C-8809-19BA1FD91B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2FF2-ECC6-4DB1-AABD-D86073B06332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22D5-8803-42B5-BBA9-77D076681D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73B97-F614-41B7-8DFC-5BD91176378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23C0B-0EE5-443F-A14B-042746663D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nupeg.ufrn.br/index.html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nupeg.ufrn.br/index.html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hyperlink" Target="http://www.nupeg.ufrn.br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hyperlink" Target="http://www.nupeg.ufrn.br/index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5.png"/><Relationship Id="rId7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nupeg.ufrn.br/index.html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www.nupeg.ufrn.br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gif"/><Relationship Id="rId10" Type="http://schemas.openxmlformats.org/officeDocument/2006/relationships/image" Target="../media/image22.png"/><Relationship Id="rId4" Type="http://schemas.openxmlformats.org/officeDocument/2006/relationships/hyperlink" Target="http://www.nupeg.ufrn.br/index.html" TargetMode="Externa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gif"/><Relationship Id="rId10" Type="http://schemas.openxmlformats.org/officeDocument/2006/relationships/image" Target="../media/image22.png"/><Relationship Id="rId4" Type="http://schemas.openxmlformats.org/officeDocument/2006/relationships/hyperlink" Target="http://www.nupeg.ufrn.br/index.html" TargetMode="Externa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g.ufrn.br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www.nupeg.ufrn.br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www.nupeg.ufrn.br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nupeg.ufrn.br/index.html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15900" y="4554220"/>
            <a:ext cx="687705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Anthony Andrey R. Diniz (DSC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>
                <a:latin typeface="Arial" pitchFamily="34" charset="0"/>
                <a:cs typeface="Arial" pitchFamily="34" charset="0"/>
              </a:rPr>
              <a:t> Orientador: Prof.  Dr.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Jorge Dantas de Melo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>
                <a:latin typeface="Arial" pitchFamily="34" charset="0"/>
                <a:cs typeface="Arial" pitchFamily="34" charset="0"/>
              </a:rPr>
              <a:t> Co–orientador: Prof. 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pt-BR" b="1" kern="0" dirty="0" err="1" smtClean="0">
                <a:latin typeface="Arial" pitchFamily="34" charset="0"/>
                <a:cs typeface="Arial" pitchFamily="34" charset="0"/>
              </a:rPr>
              <a:t>Adrião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 Duarte D. Neto.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0825" y="1870953"/>
            <a:ext cx="84978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pt-BR" sz="3200" b="1" dirty="0"/>
              <a:t>Contribuição ao Desenvolvimento de Sistemas de Suporte à Decisão e Diagnóstico de falhas para Aplicação em Sistemas Petrolíferos ou Petroquímicos</a:t>
            </a:r>
            <a:endParaRPr lang="pt-BR" sz="3200" dirty="0">
              <a:cs typeface="Times New Roman" pitchFamily="18" charset="0"/>
            </a:endParaRPr>
          </a:p>
        </p:txBody>
      </p:sp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179388" y="6453188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libri" pitchFamily="34" charset="0"/>
              </a:rPr>
              <a:t>Reunião </a:t>
            </a:r>
            <a:r>
              <a:rPr lang="pt-BR" dirty="0" smtClean="0">
                <a:latin typeface="Calibri" pitchFamily="34" charset="0"/>
              </a:rPr>
              <a:t>Anual </a:t>
            </a:r>
            <a:r>
              <a:rPr lang="pt-BR" dirty="0">
                <a:latin typeface="Calibri" pitchFamily="34" charset="0"/>
              </a:rPr>
              <a:t>de Avaliação dos </a:t>
            </a:r>
            <a:r>
              <a:rPr lang="pt-BR" dirty="0" err="1" smtClean="0">
                <a:latin typeface="Calibri" pitchFamily="34" charset="0"/>
              </a:rPr>
              <a:t>PRHs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N-NE 2012, Natal/RN, 10 e 11 de Outubro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2" name="Imagem 8" descr="logoANP_h_fundobranco_c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407" y="59140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9" descr="PR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82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0" descr="cabeçalho RAA 2010-ok.jpg"/>
          <p:cNvPicPr>
            <a:picLocks noChangeAspect="1"/>
          </p:cNvPicPr>
          <p:nvPr/>
        </p:nvPicPr>
        <p:blipFill>
          <a:blip r:embed="rId4"/>
          <a:srcRect l="20262" t="7106" r="64133" b="5139"/>
          <a:stretch>
            <a:fillRect/>
          </a:stretch>
        </p:blipFill>
        <p:spPr bwMode="auto">
          <a:xfrm>
            <a:off x="2844057" y="58346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fin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9777" y="58708"/>
            <a:ext cx="1183644" cy="720000"/>
          </a:xfrm>
          <a:prstGeom prst="rect">
            <a:avLst/>
          </a:prstGeom>
        </p:spPr>
      </p:pic>
      <p:pic>
        <p:nvPicPr>
          <p:cNvPr id="18" name="Imagem 17" descr="logo_raa_2012_sem_UFRN_b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1" y="4708"/>
            <a:ext cx="1118807" cy="828000"/>
          </a:xfrm>
          <a:prstGeom prst="rect">
            <a:avLst/>
          </a:prstGeom>
        </p:spPr>
      </p:pic>
      <p:pic>
        <p:nvPicPr>
          <p:cNvPr id="19" name="Picture 2" descr="http://www.nupeg.ufrn.br/imgs/menu_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02806" cy="5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2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4. Metodologia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10" y="1428577"/>
            <a:ext cx="6433317" cy="21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7538" y="4005064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buAutoNum type="arabicPeriod"/>
            </a:pPr>
            <a:r>
              <a:rPr lang="pt-BR" sz="1600" b="1" dirty="0" smtClean="0"/>
              <a:t>Aquisição de conhecimento:</a:t>
            </a:r>
          </a:p>
          <a:p>
            <a:pPr marL="800100" lvl="1" indent="-342900" algn="just" eaLnBrk="0" hangingPunct="0">
              <a:buFont typeface="Courier New" pitchFamily="49" charset="0"/>
              <a:buChar char="o"/>
            </a:pPr>
            <a:r>
              <a:rPr lang="pt-BR" sz="1600" b="1" dirty="0" smtClean="0"/>
              <a:t>É o gargalo na construção de um sistema especialista;</a:t>
            </a:r>
          </a:p>
          <a:p>
            <a:pPr marL="800100" lvl="1" indent="-342900" algn="just" eaLnBrk="0" hangingPunct="0">
              <a:buFont typeface="Wingdings" pitchFamily="2" charset="2"/>
              <a:buChar char="ü"/>
            </a:pPr>
            <a:r>
              <a:rPr lang="pt-BR" sz="1600" b="1" dirty="0" smtClean="0"/>
              <a:t>Ontologias de domínio, procedimento e aplicação.</a:t>
            </a:r>
          </a:p>
          <a:p>
            <a:pPr marL="800100" lvl="1" indent="-342900" algn="just" eaLnBrk="0" hangingPunct="0">
              <a:buFont typeface="Courier New" pitchFamily="49" charset="0"/>
              <a:buChar char="o"/>
            </a:pPr>
            <a:endParaRPr lang="pt-BR" sz="1600" b="1" dirty="0"/>
          </a:p>
          <a:p>
            <a:pPr marL="342900" indent="-342900" algn="just" eaLnBrk="0" hangingPunct="0">
              <a:buAutoNum type="arabicPeriod"/>
            </a:pPr>
            <a:r>
              <a:rPr lang="pt-BR" sz="1600" b="1" dirty="0" smtClean="0"/>
              <a:t>Definição de algoritmos:</a:t>
            </a:r>
          </a:p>
          <a:p>
            <a:pPr marL="800100" lvl="1" indent="-342900" algn="just" eaLnBrk="0" hangingPunct="0">
              <a:buFont typeface="Courier New" pitchFamily="49" charset="0"/>
              <a:buChar char="o"/>
            </a:pPr>
            <a:r>
              <a:rPr lang="pt-BR" sz="1600" b="1" dirty="0" smtClean="0"/>
              <a:t>Rede </a:t>
            </a:r>
            <a:r>
              <a:rPr lang="pt-BR" sz="1600" b="1" dirty="0" smtClean="0"/>
              <a:t>neurais</a:t>
            </a:r>
            <a:r>
              <a:rPr lang="pt-BR" sz="1600" b="1" dirty="0" smtClean="0"/>
              <a:t>? Base de regras? Lógica </a:t>
            </a:r>
            <a:r>
              <a:rPr lang="pt-BR" sz="1600" b="1" i="1" dirty="0" err="1" smtClean="0"/>
              <a:t>fuzzy</a:t>
            </a:r>
            <a:r>
              <a:rPr lang="pt-BR" sz="1600" b="1" dirty="0" smtClean="0"/>
              <a:t>? Modelos matemáticos?</a:t>
            </a:r>
          </a:p>
          <a:p>
            <a:pPr marL="342900" indent="-342900" algn="just" eaLnBrk="0" hangingPunct="0">
              <a:buAutoNum type="arabicPeriod"/>
            </a:pPr>
            <a:endParaRPr lang="pt-BR" sz="1600" b="1" dirty="0" smtClean="0"/>
          </a:p>
          <a:p>
            <a:pPr marL="342900" indent="-342900" algn="just" eaLnBrk="0" hangingPunct="0">
              <a:buAutoNum type="arabicPeriod"/>
            </a:pPr>
            <a:r>
              <a:rPr lang="pt-BR" sz="1600" b="1" dirty="0" smtClean="0"/>
              <a:t>Avaliação de desempenho:</a:t>
            </a:r>
          </a:p>
          <a:p>
            <a:pPr marL="800100" lvl="1" indent="-342900" algn="just" eaLnBrk="0" hangingPunct="0">
              <a:buFont typeface="Courier New" pitchFamily="49" charset="0"/>
              <a:buChar char="o"/>
            </a:pPr>
            <a:r>
              <a:rPr lang="pt-BR" sz="1600" b="1" dirty="0" smtClean="0"/>
              <a:t>Definição das métricas aplicáveis ao processo.</a:t>
            </a: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Picture 2" descr="http://www.nupeg.ufrn.br/imgs/menu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5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07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5. Resultados/Conclusões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9071"/>
            <a:ext cx="6782107" cy="3908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268760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Aplicativo de processamento gráfico de HAZOP:</a:t>
            </a:r>
            <a:endParaRPr lang="pt-BR" sz="1600" dirty="0" smtClean="0"/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5. Resultados/Conclusões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268760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Ontologia de domínio: Planta de adoçament</a:t>
            </a:r>
            <a:r>
              <a:rPr lang="pt-BR" sz="1600" b="1" dirty="0" smtClean="0"/>
              <a:t>o (DEA)</a:t>
            </a:r>
            <a:endParaRPr lang="pt-BR" sz="1600" dirty="0" smtClean="0"/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916832"/>
            <a:ext cx="6185996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30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5. Resultados/Conclusões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052736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Ontologia de domínio: Planta de adoçament</a:t>
            </a:r>
            <a:r>
              <a:rPr lang="pt-BR" sz="1600" b="1" dirty="0" smtClean="0"/>
              <a:t>o (DEA)</a:t>
            </a:r>
            <a:endParaRPr lang="pt-BR" sz="1600" dirty="0" smtClean="0"/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00034" y="2858748"/>
            <a:ext cx="8001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pt-BR" sz="2200" b="1" i="1" dirty="0" smtClean="0"/>
              <a:t>Estudo de caso:</a:t>
            </a:r>
            <a:r>
              <a:rPr lang="pt-BR" sz="2200" dirty="0" smtClean="0"/>
              <a:t> extração de conhecimento de uma planta DEA, para servir de suporte ao desenvolvimento de um sistema de apoio à tomada de decisão sobre o diagnóstico de alarmes, amparada na teoria de sistemas baseados em conhecimento e nas análises de risco realizadas utilizando o método HAZOP.</a:t>
            </a:r>
            <a:endParaRPr lang="pt-BR" sz="22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 b="27542"/>
          <a:stretch>
            <a:fillRect/>
          </a:stretch>
        </p:blipFill>
        <p:spPr bwMode="auto">
          <a:xfrm>
            <a:off x="619929" y="1412776"/>
            <a:ext cx="7984519" cy="5258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4" name="Straight Connector 6"/>
          <p:cNvCxnSpPr/>
          <p:nvPr/>
        </p:nvCxnSpPr>
        <p:spPr>
          <a:xfrm rot="5400000">
            <a:off x="1483607" y="4871552"/>
            <a:ext cx="4320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3987985" y="443950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>
          <a:xfrm>
            <a:off x="4324172" y="4439504"/>
            <a:ext cx="9679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rot="5400000">
            <a:off x="3587741" y="5415812"/>
            <a:ext cx="4320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/>
        </p:nvCxnSpPr>
        <p:spPr>
          <a:xfrm rot="5400000">
            <a:off x="4772122" y="3799383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/>
          <p:cNvCxnSpPr/>
          <p:nvPr/>
        </p:nvCxnSpPr>
        <p:spPr>
          <a:xfrm rot="5400000">
            <a:off x="5415994" y="5163784"/>
            <a:ext cx="39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/>
          <p:cNvCxnSpPr/>
          <p:nvPr/>
        </p:nvCxnSpPr>
        <p:spPr>
          <a:xfrm>
            <a:off x="6156176" y="4087415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4"/>
          <p:cNvCxnSpPr/>
          <p:nvPr/>
        </p:nvCxnSpPr>
        <p:spPr>
          <a:xfrm rot="5400000">
            <a:off x="6109936" y="3025112"/>
            <a:ext cx="9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7"/>
          <p:cNvCxnSpPr/>
          <p:nvPr/>
        </p:nvCxnSpPr>
        <p:spPr>
          <a:xfrm rot="5400000">
            <a:off x="5703656" y="3626944"/>
            <a:ext cx="905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1"/>
          <p:cNvCxnSpPr/>
          <p:nvPr/>
        </p:nvCxnSpPr>
        <p:spPr>
          <a:xfrm>
            <a:off x="1115616" y="5855914"/>
            <a:ext cx="1224136" cy="15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6"/>
          <p:cNvGrpSpPr/>
          <p:nvPr/>
        </p:nvGrpSpPr>
        <p:grpSpPr>
          <a:xfrm>
            <a:off x="2267744" y="4427629"/>
            <a:ext cx="216024" cy="1080120"/>
            <a:chOff x="2267744" y="4569253"/>
            <a:chExt cx="216024" cy="1080120"/>
          </a:xfrm>
        </p:grpSpPr>
        <p:cxnSp>
          <p:nvCxnSpPr>
            <p:cNvPr id="25" name="Straight Arrow Connector 34"/>
            <p:cNvCxnSpPr/>
            <p:nvPr/>
          </p:nvCxnSpPr>
          <p:spPr>
            <a:xfrm rot="5400000" flipH="1" flipV="1">
              <a:off x="2039846" y="5001300"/>
              <a:ext cx="864095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9"/>
            <p:cNvCxnSpPr/>
            <p:nvPr/>
          </p:nvCxnSpPr>
          <p:spPr>
            <a:xfrm rot="10800000">
              <a:off x="2267744" y="4617511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72"/>
            <p:cNvCxnSpPr/>
            <p:nvPr/>
          </p:nvCxnSpPr>
          <p:spPr>
            <a:xfrm rot="5400000" flipH="1" flipV="1">
              <a:off x="2399091" y="5576571"/>
              <a:ext cx="14401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47"/>
          <p:cNvGrpSpPr/>
          <p:nvPr/>
        </p:nvGrpSpPr>
        <p:grpSpPr>
          <a:xfrm>
            <a:off x="1091866" y="1763333"/>
            <a:ext cx="2448273" cy="1656184"/>
            <a:chOff x="1091866" y="1904957"/>
            <a:chExt cx="2448273" cy="1656184"/>
          </a:xfrm>
        </p:grpSpPr>
        <p:cxnSp>
          <p:nvCxnSpPr>
            <p:cNvPr id="29" name="Straight Arrow Connector 42"/>
            <p:cNvCxnSpPr/>
            <p:nvPr/>
          </p:nvCxnSpPr>
          <p:spPr>
            <a:xfrm rot="5400000" flipH="1" flipV="1">
              <a:off x="1787817" y="2612783"/>
              <a:ext cx="648074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54"/>
            <p:cNvCxnSpPr/>
            <p:nvPr/>
          </p:nvCxnSpPr>
          <p:spPr>
            <a:xfrm>
              <a:off x="2123728" y="2288747"/>
              <a:ext cx="1260648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58"/>
            <p:cNvCxnSpPr/>
            <p:nvPr/>
          </p:nvCxnSpPr>
          <p:spPr>
            <a:xfrm rot="10800000">
              <a:off x="1091866" y="1928707"/>
              <a:ext cx="244827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61"/>
            <p:cNvCxnSpPr/>
            <p:nvPr/>
          </p:nvCxnSpPr>
          <p:spPr>
            <a:xfrm rot="5400000" flipH="1" flipV="1">
              <a:off x="3432127" y="2012968"/>
              <a:ext cx="216023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88"/>
            <p:cNvCxnSpPr/>
            <p:nvPr/>
          </p:nvCxnSpPr>
          <p:spPr>
            <a:xfrm rot="5400000">
              <a:off x="1860619" y="3308319"/>
              <a:ext cx="50405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48"/>
          <p:cNvGrpSpPr/>
          <p:nvPr/>
        </p:nvGrpSpPr>
        <p:grpSpPr>
          <a:xfrm>
            <a:off x="2111853" y="4619903"/>
            <a:ext cx="3636025" cy="743830"/>
            <a:chOff x="2111853" y="4761527"/>
            <a:chExt cx="3636025" cy="743830"/>
          </a:xfrm>
        </p:grpSpPr>
        <p:cxnSp>
          <p:nvCxnSpPr>
            <p:cNvPr id="35" name="Straight Arrow Connector 96"/>
            <p:cNvCxnSpPr/>
            <p:nvPr/>
          </p:nvCxnSpPr>
          <p:spPr>
            <a:xfrm rot="5400000">
              <a:off x="1860619" y="5252535"/>
              <a:ext cx="50405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98"/>
            <p:cNvCxnSpPr/>
            <p:nvPr/>
          </p:nvCxnSpPr>
          <p:spPr>
            <a:xfrm>
              <a:off x="2123728" y="5468974"/>
              <a:ext cx="144016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104"/>
            <p:cNvCxnSpPr/>
            <p:nvPr/>
          </p:nvCxnSpPr>
          <p:spPr>
            <a:xfrm rot="16200000" flipV="1">
              <a:off x="3168259" y="5120773"/>
              <a:ext cx="72008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08"/>
            <p:cNvCxnSpPr/>
            <p:nvPr/>
          </p:nvCxnSpPr>
          <p:spPr>
            <a:xfrm>
              <a:off x="3515630" y="4761527"/>
              <a:ext cx="223224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49"/>
          <p:cNvGrpSpPr/>
          <p:nvPr/>
        </p:nvGrpSpPr>
        <p:grpSpPr>
          <a:xfrm>
            <a:off x="4835524" y="3719424"/>
            <a:ext cx="913112" cy="793676"/>
            <a:chOff x="4835524" y="3861048"/>
            <a:chExt cx="913112" cy="793676"/>
          </a:xfrm>
        </p:grpSpPr>
        <p:cxnSp>
          <p:nvCxnSpPr>
            <p:cNvPr id="40" name="Straight Arrow Connector 110"/>
            <p:cNvCxnSpPr/>
            <p:nvPr/>
          </p:nvCxnSpPr>
          <p:spPr>
            <a:xfrm rot="16200000" flipV="1">
              <a:off x="5076471" y="4256298"/>
              <a:ext cx="79208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12"/>
            <p:cNvCxnSpPr/>
            <p:nvPr/>
          </p:nvCxnSpPr>
          <p:spPr>
            <a:xfrm rot="10800000">
              <a:off x="5460604" y="4653136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15"/>
            <p:cNvCxnSpPr/>
            <p:nvPr/>
          </p:nvCxnSpPr>
          <p:spPr>
            <a:xfrm rot="10800000">
              <a:off x="4835524" y="3872923"/>
              <a:ext cx="64807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19"/>
            <p:cNvCxnSpPr/>
            <p:nvPr/>
          </p:nvCxnSpPr>
          <p:spPr>
            <a:xfrm rot="5400000">
              <a:off x="4740939" y="3968266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51"/>
          <p:cNvGrpSpPr/>
          <p:nvPr/>
        </p:nvGrpSpPr>
        <p:grpSpPr>
          <a:xfrm>
            <a:off x="4295843" y="2099623"/>
            <a:ext cx="1368152" cy="2341469"/>
            <a:chOff x="4295843" y="2241247"/>
            <a:chExt cx="1368152" cy="2341469"/>
          </a:xfrm>
        </p:grpSpPr>
        <p:cxnSp>
          <p:nvCxnSpPr>
            <p:cNvPr id="45" name="Straight Arrow Connector 122"/>
            <p:cNvCxnSpPr/>
            <p:nvPr/>
          </p:nvCxnSpPr>
          <p:spPr>
            <a:xfrm rot="5400000">
              <a:off x="4200500" y="4460447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23"/>
            <p:cNvCxnSpPr/>
            <p:nvPr/>
          </p:nvCxnSpPr>
          <p:spPr>
            <a:xfrm>
              <a:off x="4295843" y="4581128"/>
              <a:ext cx="100811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27"/>
            <p:cNvCxnSpPr/>
            <p:nvPr/>
          </p:nvCxnSpPr>
          <p:spPr>
            <a:xfrm rot="5400000">
              <a:off x="4968838" y="4256298"/>
              <a:ext cx="64807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30"/>
            <p:cNvCxnSpPr/>
            <p:nvPr/>
          </p:nvCxnSpPr>
          <p:spPr>
            <a:xfrm rot="5400000" flipH="1" flipV="1">
              <a:off x="4499993" y="3033334"/>
              <a:ext cx="1584176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136"/>
            <p:cNvCxnSpPr/>
            <p:nvPr/>
          </p:nvCxnSpPr>
          <p:spPr>
            <a:xfrm>
              <a:off x="5303955" y="2264997"/>
              <a:ext cx="36004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54"/>
          <p:cNvGrpSpPr/>
          <p:nvPr/>
        </p:nvGrpSpPr>
        <p:grpSpPr>
          <a:xfrm>
            <a:off x="6012160" y="1967482"/>
            <a:ext cx="1584970" cy="900515"/>
            <a:chOff x="6012160" y="2109106"/>
            <a:chExt cx="1584970" cy="900515"/>
          </a:xfrm>
        </p:grpSpPr>
        <p:cxnSp>
          <p:nvCxnSpPr>
            <p:cNvPr id="51" name="Straight Arrow Connector 138"/>
            <p:cNvCxnSpPr/>
            <p:nvPr/>
          </p:nvCxnSpPr>
          <p:spPr>
            <a:xfrm rot="10800000" flipV="1">
              <a:off x="6012160" y="2109106"/>
              <a:ext cx="50405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141"/>
            <p:cNvCxnSpPr/>
            <p:nvPr/>
          </p:nvCxnSpPr>
          <p:spPr>
            <a:xfrm rot="5400000" flipH="1" flipV="1">
              <a:off x="6132048" y="2505149"/>
              <a:ext cx="792088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46"/>
            <p:cNvCxnSpPr/>
            <p:nvPr/>
          </p:nvCxnSpPr>
          <p:spPr>
            <a:xfrm rot="10800000" flipV="1">
              <a:off x="6504341" y="2924944"/>
              <a:ext cx="72008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49"/>
            <p:cNvCxnSpPr/>
            <p:nvPr/>
          </p:nvCxnSpPr>
          <p:spPr>
            <a:xfrm rot="10800000" flipV="1">
              <a:off x="7308304" y="2985077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151"/>
            <p:cNvCxnSpPr/>
            <p:nvPr/>
          </p:nvCxnSpPr>
          <p:spPr>
            <a:xfrm rot="5400000">
              <a:off x="7380312" y="2792803"/>
              <a:ext cx="43204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252"/>
          <p:cNvGrpSpPr/>
          <p:nvPr/>
        </p:nvGrpSpPr>
        <p:grpSpPr>
          <a:xfrm>
            <a:off x="5819886" y="1487176"/>
            <a:ext cx="1260648" cy="744588"/>
            <a:chOff x="5819886" y="1628800"/>
            <a:chExt cx="1260648" cy="744588"/>
          </a:xfrm>
        </p:grpSpPr>
        <p:cxnSp>
          <p:nvCxnSpPr>
            <p:cNvPr id="57" name="Straight Arrow Connector 154"/>
            <p:cNvCxnSpPr/>
            <p:nvPr/>
          </p:nvCxnSpPr>
          <p:spPr>
            <a:xfrm rot="5400000" flipH="1" flipV="1">
              <a:off x="5675871" y="1784690"/>
              <a:ext cx="288032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156"/>
            <p:cNvCxnSpPr/>
            <p:nvPr/>
          </p:nvCxnSpPr>
          <p:spPr>
            <a:xfrm>
              <a:off x="5819886" y="1628800"/>
              <a:ext cx="126064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161"/>
            <p:cNvCxnSpPr/>
            <p:nvPr/>
          </p:nvCxnSpPr>
          <p:spPr>
            <a:xfrm rot="5400000">
              <a:off x="6961312" y="1736018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163"/>
            <p:cNvCxnSpPr/>
            <p:nvPr/>
          </p:nvCxnSpPr>
          <p:spPr>
            <a:xfrm rot="5400000">
              <a:off x="6889304" y="2192574"/>
              <a:ext cx="36004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53"/>
          <p:cNvGrpSpPr/>
          <p:nvPr/>
        </p:nvGrpSpPr>
        <p:grpSpPr>
          <a:xfrm>
            <a:off x="7776735" y="1619317"/>
            <a:ext cx="648072" cy="576064"/>
            <a:chOff x="7776735" y="1760941"/>
            <a:chExt cx="648072" cy="576064"/>
          </a:xfrm>
        </p:grpSpPr>
        <p:cxnSp>
          <p:nvCxnSpPr>
            <p:cNvPr id="62" name="Straight Arrow Connector 167"/>
            <p:cNvCxnSpPr/>
            <p:nvPr/>
          </p:nvCxnSpPr>
          <p:spPr>
            <a:xfrm rot="5400000" flipH="1" flipV="1">
              <a:off x="7488704" y="2048972"/>
              <a:ext cx="576064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169"/>
            <p:cNvCxnSpPr/>
            <p:nvPr/>
          </p:nvCxnSpPr>
          <p:spPr>
            <a:xfrm>
              <a:off x="7776735" y="1760941"/>
              <a:ext cx="64807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172"/>
          <p:cNvCxnSpPr/>
          <p:nvPr/>
        </p:nvCxnSpPr>
        <p:spPr>
          <a:xfrm rot="5400000">
            <a:off x="5364503" y="4030033"/>
            <a:ext cx="936104" cy="15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55"/>
          <p:cNvGrpSpPr/>
          <p:nvPr/>
        </p:nvGrpSpPr>
        <p:grpSpPr>
          <a:xfrm>
            <a:off x="5436097" y="4679278"/>
            <a:ext cx="398010" cy="708962"/>
            <a:chOff x="5436097" y="4820902"/>
            <a:chExt cx="398010" cy="708962"/>
          </a:xfrm>
        </p:grpSpPr>
        <p:cxnSp>
          <p:nvCxnSpPr>
            <p:cNvPr id="66" name="Straight Arrow Connector 179"/>
            <p:cNvCxnSpPr/>
            <p:nvPr/>
          </p:nvCxnSpPr>
          <p:spPr>
            <a:xfrm rot="5400000">
              <a:off x="5689297" y="4964124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181"/>
            <p:cNvCxnSpPr/>
            <p:nvPr/>
          </p:nvCxnSpPr>
          <p:spPr>
            <a:xfrm rot="10800000" flipV="1">
              <a:off x="5616495" y="5109692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184"/>
            <p:cNvCxnSpPr/>
            <p:nvPr/>
          </p:nvCxnSpPr>
          <p:spPr>
            <a:xfrm rot="16200000" flipH="1">
              <a:off x="5400472" y="5313840"/>
              <a:ext cx="432047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188"/>
            <p:cNvCxnSpPr/>
            <p:nvPr/>
          </p:nvCxnSpPr>
          <p:spPr>
            <a:xfrm rot="10800000" flipV="1">
              <a:off x="5436097" y="5493482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257"/>
          <p:cNvGrpSpPr/>
          <p:nvPr/>
        </p:nvGrpSpPr>
        <p:grpSpPr>
          <a:xfrm>
            <a:off x="6012160" y="2975594"/>
            <a:ext cx="432048" cy="1129208"/>
            <a:chOff x="6012160" y="3117218"/>
            <a:chExt cx="432048" cy="1129208"/>
          </a:xfrm>
        </p:grpSpPr>
        <p:cxnSp>
          <p:nvCxnSpPr>
            <p:cNvPr id="71" name="Straight Arrow Connector 215"/>
            <p:cNvCxnSpPr/>
            <p:nvPr/>
          </p:nvCxnSpPr>
          <p:spPr>
            <a:xfrm rot="10800000" flipV="1">
              <a:off x="6012160" y="3261234"/>
              <a:ext cx="43204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218"/>
            <p:cNvCxnSpPr/>
            <p:nvPr/>
          </p:nvCxnSpPr>
          <p:spPr>
            <a:xfrm rot="5400000" flipH="1" flipV="1">
              <a:off x="6134014" y="3547678"/>
              <a:ext cx="57447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222"/>
            <p:cNvCxnSpPr/>
            <p:nvPr/>
          </p:nvCxnSpPr>
          <p:spPr>
            <a:xfrm rot="5400000">
              <a:off x="5688124" y="3776786"/>
              <a:ext cx="93769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226"/>
            <p:cNvCxnSpPr/>
            <p:nvPr/>
          </p:nvCxnSpPr>
          <p:spPr>
            <a:xfrm>
              <a:off x="6156176" y="4221846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30"/>
            <p:cNvCxnSpPr/>
            <p:nvPr/>
          </p:nvCxnSpPr>
          <p:spPr>
            <a:xfrm rot="5400000" flipH="1" flipV="1">
              <a:off x="6313240" y="4124157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233"/>
            <p:cNvCxnSpPr/>
            <p:nvPr/>
          </p:nvCxnSpPr>
          <p:spPr>
            <a:xfrm>
              <a:off x="6024035" y="3117218"/>
              <a:ext cx="14401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235"/>
            <p:cNvCxnSpPr/>
            <p:nvPr/>
          </p:nvCxnSpPr>
          <p:spPr>
            <a:xfrm rot="5400000" flipH="1" flipV="1">
              <a:off x="6120966" y="3163581"/>
              <a:ext cx="7200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256"/>
          <p:cNvGrpSpPr/>
          <p:nvPr/>
        </p:nvGrpSpPr>
        <p:grpSpPr>
          <a:xfrm>
            <a:off x="2280377" y="3539783"/>
            <a:ext cx="3085299" cy="2498118"/>
            <a:chOff x="2280377" y="3681407"/>
            <a:chExt cx="3085299" cy="2498118"/>
          </a:xfrm>
        </p:grpSpPr>
        <p:cxnSp>
          <p:nvCxnSpPr>
            <p:cNvPr id="79" name="Straight Arrow Connector 189"/>
            <p:cNvCxnSpPr/>
            <p:nvPr/>
          </p:nvCxnSpPr>
          <p:spPr>
            <a:xfrm rot="10800000">
              <a:off x="2280377" y="3693282"/>
              <a:ext cx="144016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192"/>
            <p:cNvCxnSpPr/>
            <p:nvPr/>
          </p:nvCxnSpPr>
          <p:spPr>
            <a:xfrm rot="5400000" flipH="1" flipV="1">
              <a:off x="3216517" y="4184669"/>
              <a:ext cx="100811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195"/>
            <p:cNvCxnSpPr/>
            <p:nvPr/>
          </p:nvCxnSpPr>
          <p:spPr>
            <a:xfrm rot="5400000">
              <a:off x="3049130" y="5492309"/>
              <a:ext cx="136815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198"/>
            <p:cNvCxnSpPr/>
            <p:nvPr/>
          </p:nvCxnSpPr>
          <p:spPr>
            <a:xfrm rot="10800000" flipV="1">
              <a:off x="3695271" y="6177937"/>
              <a:ext cx="57606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00"/>
            <p:cNvCxnSpPr/>
            <p:nvPr/>
          </p:nvCxnSpPr>
          <p:spPr>
            <a:xfrm rot="16200000" flipH="1">
              <a:off x="3887546" y="5805263"/>
              <a:ext cx="720079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204"/>
            <p:cNvCxnSpPr/>
            <p:nvPr/>
          </p:nvCxnSpPr>
          <p:spPr>
            <a:xfrm rot="10800000">
              <a:off x="4235710" y="4929293"/>
              <a:ext cx="11166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210"/>
            <p:cNvCxnSpPr/>
            <p:nvPr/>
          </p:nvCxnSpPr>
          <p:spPr>
            <a:xfrm rot="16200000" flipH="1">
              <a:off x="4080199" y="5085562"/>
              <a:ext cx="360039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212"/>
            <p:cNvCxnSpPr/>
            <p:nvPr/>
          </p:nvCxnSpPr>
          <p:spPr>
            <a:xfrm rot="5400000" flipH="1" flipV="1">
              <a:off x="5112854" y="5180527"/>
              <a:ext cx="50405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237"/>
            <p:cNvCxnSpPr/>
            <p:nvPr/>
          </p:nvCxnSpPr>
          <p:spPr>
            <a:xfrm rot="5400000">
              <a:off x="3696823" y="5324164"/>
              <a:ext cx="57606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240"/>
            <p:cNvCxnSpPr/>
            <p:nvPr/>
          </p:nvCxnSpPr>
          <p:spPr>
            <a:xfrm>
              <a:off x="3984061" y="5612990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243"/>
            <p:cNvCxnSpPr/>
            <p:nvPr/>
          </p:nvCxnSpPr>
          <p:spPr>
            <a:xfrm>
              <a:off x="3972186" y="5025051"/>
              <a:ext cx="28803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50"/>
          <p:cNvGrpSpPr/>
          <p:nvPr/>
        </p:nvGrpSpPr>
        <p:grpSpPr>
          <a:xfrm>
            <a:off x="1128249" y="2843453"/>
            <a:ext cx="3371743" cy="3503884"/>
            <a:chOff x="1128249" y="2985077"/>
            <a:chExt cx="3371743" cy="3503884"/>
          </a:xfrm>
        </p:grpSpPr>
        <p:cxnSp>
          <p:nvCxnSpPr>
            <p:cNvPr id="91" name="Straight Arrow Connector 65"/>
            <p:cNvCxnSpPr/>
            <p:nvPr/>
          </p:nvCxnSpPr>
          <p:spPr>
            <a:xfrm rot="10800000">
              <a:off x="1331640" y="2996952"/>
              <a:ext cx="3168352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77"/>
            <p:cNvCxnSpPr/>
            <p:nvPr/>
          </p:nvCxnSpPr>
          <p:spPr>
            <a:xfrm rot="5400000">
              <a:off x="1128285" y="6272143"/>
              <a:ext cx="43204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82"/>
            <p:cNvCxnSpPr/>
            <p:nvPr/>
          </p:nvCxnSpPr>
          <p:spPr>
            <a:xfrm rot="5400000">
              <a:off x="-131855" y="4472322"/>
              <a:ext cx="2952328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1"/>
            <p:cNvCxnSpPr/>
            <p:nvPr/>
          </p:nvCxnSpPr>
          <p:spPr>
            <a:xfrm rot="5400000" flipH="1" flipV="1">
              <a:off x="4092074" y="3381120"/>
              <a:ext cx="792088" cy="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44"/>
            <p:cNvCxnSpPr/>
            <p:nvPr/>
          </p:nvCxnSpPr>
          <p:spPr>
            <a:xfrm rot="10800000">
              <a:off x="1128249" y="6477086"/>
              <a:ext cx="21602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237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45" y="2783179"/>
            <a:ext cx="4685821" cy="24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http://logiquesistemas.com.br/r/ss/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61" y="2499300"/>
            <a:ext cx="3680792" cy="3037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5. Resultados/Conclusões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260049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Combinação dos dados do gerenciador de alarmes com as informações da ontologia:</a:t>
            </a:r>
            <a:endParaRPr lang="pt-BR" sz="1600" dirty="0" smtClean="0"/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" y="2172773"/>
            <a:ext cx="7560840" cy="387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Picture 2" descr="http://www.nupeg.ufrn.br/imgs/menu_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34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17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6. Cronograma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7888"/>
            <a:ext cx="8637179" cy="293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imgs/menu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9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6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Dificuldades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28661"/>
              </p:ext>
            </p:extLst>
          </p:nvPr>
        </p:nvGraphicFramePr>
        <p:xfrm>
          <a:off x="323528" y="1340768"/>
          <a:ext cx="38620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20"/>
                <a:gridCol w="1044892"/>
                <a:gridCol w="1302068"/>
                <a:gridCol w="847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</a:p>
                    <a:p>
                      <a:pPr algn="ctr"/>
                      <a:r>
                        <a:rPr lang="pt-BR" dirty="0" smtClean="0"/>
                        <a:t>Prevista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</a:p>
                    <a:p>
                      <a:pPr algn="ctr"/>
                      <a:r>
                        <a:rPr lang="pt-BR" dirty="0" smtClean="0"/>
                        <a:t>Pagamento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Atraso</a:t>
                      </a:r>
                    </a:p>
                    <a:p>
                      <a:pPr algn="ctr"/>
                      <a:r>
                        <a:rPr lang="pt-BR" dirty="0" smtClean="0"/>
                        <a:t>(dias)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08.10.10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07.10.10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pt-BR" dirty="0" smtClean="0"/>
                        <a:t>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08.11.10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09.11.10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07.12.10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07.12.10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07.01.11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11.01.11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07.02.11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11.02.11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07.03.11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14.03.11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07.04.11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12.04.11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06.05.11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10.05.11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07.06.11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05.07.11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+ 28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07.07.11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06.07.11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05.08.11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04.08.11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08.09.11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09.09.11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2079"/>
              </p:ext>
            </p:extLst>
          </p:nvPr>
        </p:nvGraphicFramePr>
        <p:xfrm>
          <a:off x="4932040" y="1340768"/>
          <a:ext cx="38620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20"/>
                <a:gridCol w="1044892"/>
                <a:gridCol w="1302068"/>
                <a:gridCol w="847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</a:p>
                    <a:p>
                      <a:pPr algn="ctr"/>
                      <a:r>
                        <a:rPr lang="pt-BR" dirty="0" smtClean="0"/>
                        <a:t>Prevista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</a:p>
                    <a:p>
                      <a:pPr algn="ctr"/>
                      <a:r>
                        <a:rPr lang="pt-BR" dirty="0" smtClean="0"/>
                        <a:t>Pagamento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Atraso</a:t>
                      </a:r>
                    </a:p>
                    <a:p>
                      <a:pPr algn="ctr"/>
                      <a:r>
                        <a:rPr lang="pt-BR" dirty="0" smtClean="0"/>
                        <a:t>(dias)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07.10.11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06.10.11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07.11.11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16.01.12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+ 70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07.12.11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16.01.12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+ 40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06.01.12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16.01.12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+ 10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07.02.12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03.02.12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- 4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07.03.12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12.03.12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+ 5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06.04.12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+ 187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07.05.12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+ 156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07.06.12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+ 125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06.07.12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96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07.08.12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+ 64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07.09.12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+ 33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6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7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8. Agradecimentos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61214" y="2852936"/>
            <a:ext cx="32067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 bmk="_Toc95235018">
                <a:latin typeface="Arial" pitchFamily="34" charset="0"/>
                <a:ea typeface="Times New Roman" pitchFamily="18" charset="0"/>
                <a:cs typeface="Arial" pitchFamily="34" charset="0"/>
              </a:rPr>
              <a:t>A Deus;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endParaRPr lang="pt-BR" sz="1600" dirty="0" bmk="_Toc95235018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/>
              <a:t>À minha família;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lang="pt-BR" sz="1600" dirty="0" bmk="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/>
              <a:t>Aos orientadores;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kumimoji="0" lang="pt-BR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/>
              <a:t>Aos colegas do </a:t>
            </a:r>
            <a:r>
              <a:rPr lang="pt-BR" sz="1600" dirty="0" err="1" smtClean="0"/>
              <a:t>LabSIS</a:t>
            </a:r>
            <a:r>
              <a:rPr lang="pt-BR" sz="1600" dirty="0" smtClean="0"/>
              <a:t>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kumimoji="0" lang="pt-BR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Aos gestores do PRH-14.</a:t>
            </a:r>
            <a:endParaRPr kumimoji="0" lang="pt-BR" sz="16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948" y="1544185"/>
            <a:ext cx="2904524" cy="9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314" y="1514184"/>
            <a:ext cx="25111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 r="1791"/>
          <a:stretch>
            <a:fillRect/>
          </a:stretch>
        </p:blipFill>
        <p:spPr bwMode="auto">
          <a:xfrm>
            <a:off x="5436096" y="5517232"/>
            <a:ext cx="3096344" cy="9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1816" y="3356992"/>
            <a:ext cx="1224905" cy="12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455989"/>
            <a:ext cx="39473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510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8. Agradecimentos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948" y="1544185"/>
            <a:ext cx="2904524" cy="9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314" y="1514184"/>
            <a:ext cx="25111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 r="1791"/>
          <a:stretch>
            <a:fillRect/>
          </a:stretch>
        </p:blipFill>
        <p:spPr bwMode="auto">
          <a:xfrm>
            <a:off x="5436096" y="5517232"/>
            <a:ext cx="3096344" cy="9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1816" y="3356992"/>
            <a:ext cx="1224905" cy="12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445224"/>
            <a:ext cx="39473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7"/>
          <p:cNvSpPr txBox="1">
            <a:spLocks noChangeArrowheads="1"/>
          </p:cNvSpPr>
          <p:nvPr/>
        </p:nvSpPr>
        <p:spPr bwMode="auto">
          <a:xfrm>
            <a:off x="-1117129" y="2915097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</a:rPr>
              <a:t>OBRIGADO POR VOSSA ATENÇÃO!</a:t>
            </a:r>
            <a:endParaRPr lang="pt-BR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-1117378" y="3563169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1" dirty="0" smtClean="0">
                <a:latin typeface="Calibri" pitchFamily="34" charset="0"/>
              </a:rPr>
              <a:t>DÚVIDAS?</a:t>
            </a:r>
            <a:endParaRPr lang="pt-BR" b="1" i="1" dirty="0">
              <a:latin typeface="Calibri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-1117005" y="4273402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1" dirty="0" smtClean="0">
                <a:latin typeface="Calibri" pitchFamily="34" charset="0"/>
              </a:rPr>
              <a:t>QUESTIONAMENTOS?</a:t>
            </a:r>
            <a:endParaRPr lang="pt-BR" b="1" i="1" dirty="0">
              <a:latin typeface="Calibri" pitchFamily="34" charset="0"/>
            </a:endParaRPr>
          </a:p>
        </p:txBody>
      </p:sp>
      <p:sp>
        <p:nvSpPr>
          <p:cNvPr id="19" name="CaixaDeTexto 17"/>
          <p:cNvSpPr txBox="1">
            <a:spLocks noChangeArrowheads="1"/>
          </p:cNvSpPr>
          <p:nvPr/>
        </p:nvSpPr>
        <p:spPr bwMode="auto">
          <a:xfrm>
            <a:off x="-1117005" y="5003329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i="1" dirty="0" smtClean="0">
                <a:latin typeface="Calibri" pitchFamily="34" charset="0"/>
              </a:rPr>
              <a:t>CURIOSIDADES?</a:t>
            </a:r>
            <a:endParaRPr lang="pt-BR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Introdução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58" y="1645313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pt-BR" sz="1600" dirty="0" bmk="_Toc95235018">
                <a:latin typeface="Arial" pitchFamily="34" charset="0"/>
                <a:ea typeface="Times New Roman" pitchFamily="18" charset="0"/>
                <a:cs typeface="Arial" pitchFamily="34" charset="0"/>
              </a:rPr>
              <a:t>Risco associado com instalações químicas e petroquímicas: altas pressões, temperaturas, substâncias corrosivas, explosivas, etc</a:t>
            </a:r>
            <a:r>
              <a:rPr lang="pt-BR" sz="1600" dirty="0" smtClean="0" bmk="_Toc95235018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600" i="0" u="none" strike="noStrike" cap="none" normalizeH="0" baseline="0" dirty="0" smtClean="0" bmk="_Toc95235018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dirty="0" bmk="_Toc95235018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/>
              <a:t>A </a:t>
            </a:r>
            <a:r>
              <a:rPr lang="pt-BR" sz="1600" dirty="0"/>
              <a:t>literatura possui registro de vários acidentes graves ocorridos no segmento óleo &amp; gás, como foram os casos da plataforma Piper-Alpha, no Mar do Norte, e até mesmo o caso brasileiro da plataforma P-36, da </a:t>
            </a:r>
            <a:r>
              <a:rPr lang="pt-BR" sz="1600" dirty="0" smtClean="0"/>
              <a:t>Petrobras;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lang="pt-BR" sz="1600" dirty="0" bmk="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No caso da Chevron, por exemplo, foi aplicada uma multa de R$ 150 milhões pelo Ibama, a empresa foi indiciada pela Polícia Federal, recebeu três autuações pela Agência Nacional de Petróleo e foi proibida de perfurar novos poços de petróleo no Brasil enquanto as causas do acidente no campo de Frade não fossem </a:t>
            </a:r>
            <a:r>
              <a:rPr lang="pt-BR" sz="1600" dirty="0" smtClean="0"/>
              <a:t>esclarecidas;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kumimoji="0" lang="pt-BR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No caso da Chevron, além das multas anteriormente comentadas, a consultoria </a:t>
            </a:r>
            <a:r>
              <a:rPr lang="pt-BR" sz="1600" dirty="0" err="1"/>
              <a:t>Economática</a:t>
            </a:r>
            <a:r>
              <a:rPr lang="pt-BR" sz="1600" dirty="0"/>
              <a:t> divulgou que a empresa teve uma desvalorização de US$ 30 bilhões até a véspera do feriado de Ação de Graças nos Estados Unidos, em função da repercussão do </a:t>
            </a:r>
            <a:r>
              <a:rPr lang="pt-BR" sz="1600" dirty="0" smtClean="0"/>
              <a:t>vazamento.</a:t>
            </a:r>
            <a:endParaRPr kumimoji="0" lang="pt-BR" sz="16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Objetivos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58" y="2780928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Específicos</a:t>
            </a:r>
            <a:r>
              <a:rPr lang="pt-BR" sz="1600" dirty="0" smtClean="0"/>
              <a:t>: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endParaRPr lang="pt-BR" sz="1600" dirty="0" smtClean="0"/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pt-BR" sz="1600" dirty="0" smtClean="0"/>
              <a:t>Descrever </a:t>
            </a:r>
            <a:r>
              <a:rPr lang="pt-BR" sz="1600" dirty="0"/>
              <a:t>formalmente os processos industriais estudados utilizando ontologias de domínio</a:t>
            </a:r>
            <a:r>
              <a:rPr lang="pt-BR" sz="1600" dirty="0" smtClean="0"/>
              <a:t>;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endParaRPr lang="pt-BR" sz="1600" dirty="0" bmk="_Toc95235018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Descrever formalmente as informações disponibilizadas nos documentos de análise de risco dos processos, utilizando ontologias ou outros métodos posteriormente definidos</a:t>
            </a:r>
            <a:r>
              <a:rPr lang="pt-BR" sz="1600" dirty="0" smtClean="0"/>
              <a:t>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lang="pt-BR" sz="1600" dirty="0" bmk="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Descrever formalmente os procedimentos operacionais aplicáveis aos processos utilizando ontologias de procedimento</a:t>
            </a:r>
            <a:r>
              <a:rPr lang="pt-BR" sz="1600" dirty="0" smtClean="0"/>
              <a:t>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kumimoji="0" lang="pt-BR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Delimitar, dentre as várias possibilidades existentes, as técnicas de inteligência artificial aplicáveis na ferramenta a ser </a:t>
            </a:r>
            <a:r>
              <a:rPr lang="pt-BR" sz="1600" dirty="0" smtClean="0"/>
              <a:t>desenvolvida;</a:t>
            </a: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endParaRPr kumimoji="0" lang="pt-BR" sz="160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Desenvolver, testar e validar o sistema de suporte à operação, incorporando as técnicas de inteligência artificial </a:t>
            </a:r>
            <a:r>
              <a:rPr lang="pt-BR" sz="1600" dirty="0" smtClean="0"/>
              <a:t>delimitadas.</a:t>
            </a:r>
            <a:endParaRPr kumimoji="0" lang="pt-BR" sz="16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109062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Geral</a:t>
            </a:r>
            <a:r>
              <a:rPr lang="pt-BR" sz="1600" dirty="0" smtClean="0"/>
              <a:t>: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endParaRPr lang="pt-BR" sz="1600" dirty="0" smtClean="0"/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pt-BR" sz="1600" dirty="0"/>
              <a:t>é desenvolver um sistema que incorpore técnicas de inteligência artificial, descrições formais dos processos e informações dos documentos de análise de segurança, bem como os alarmes do processo, para identificar a causa raiz de falhas em processos, visando contribuir no suporte à </a:t>
            </a:r>
            <a:r>
              <a:rPr lang="pt-BR" sz="1600" dirty="0" smtClean="0"/>
              <a:t>operação.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endParaRPr lang="pt-BR" sz="1600" dirty="0" bmk="_Toc95235018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8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Roteiro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736" y="1947604"/>
            <a:ext cx="50302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18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INTRODUÇÃO</a:t>
            </a:r>
            <a:endParaRPr kumimoji="0" lang="pt-BR" sz="1600" b="1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OBJETIVOS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FUNDAMENTAÇÃO TEÓRICA</a:t>
            </a:r>
            <a:endParaRPr kumimoji="0" lang="pt-BR" sz="1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 bmk="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 bmk="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600" b="1" i="0" u="none" strike="noStrike" cap="none" normalizeH="0" baseline="0" dirty="0" smtClean="0" bmk="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METODOLOGIA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RESULTADOS / CONCLUSÕES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 – CRONOGRAMA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 – </a:t>
            </a:r>
            <a:r>
              <a:rPr kumimoji="0" lang="pt-BR" sz="1600" b="1" i="0" u="none" strike="noStrike" cap="none" normalizeH="0" baseline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DIFICULDADES</a:t>
            </a:r>
            <a:endParaRPr kumimoji="0" lang="pt-BR" sz="1600" b="1" i="0" u="none" strike="noStrike" cap="none" normalizeH="0" dirty="0" smtClean="0" bmk="_Toc95235039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baseline="0" dirty="0" bmk="_Toc95235039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dirty="0" smtClean="0" bmk="_Toc95235039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8 – AGRADECIMENTOS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3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3. Fundamentação Teórica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1875596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Sistemas de Suporte à Decisão;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 smtClean="0"/>
          </a:p>
          <a:p>
            <a:pPr marL="742950" lvl="1" indent="-285750" algn="just" eaLnBrk="0" hangingPunct="0">
              <a:buFont typeface="Arial" pitchFamily="34" charset="0"/>
              <a:buChar char="•"/>
            </a:pPr>
            <a:r>
              <a:rPr lang="pt-BR" sz="1600" dirty="0" smtClean="0"/>
              <a:t>Estruturas Padrão de Sistemas de Suporte à Decisão;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 smtClean="0"/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Representação do Conhecimento e Ontologias;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/>
          </a:p>
          <a:p>
            <a:pPr marL="742950" lvl="1" indent="-285750" algn="just" eaLnBrk="0" hangingPunct="0">
              <a:buFont typeface="Arial" pitchFamily="34" charset="0"/>
              <a:buChar char="•"/>
            </a:pPr>
            <a:r>
              <a:rPr lang="pt-BR" sz="1600" dirty="0" smtClean="0"/>
              <a:t>Ontologias;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/>
          </a:p>
          <a:p>
            <a:pPr marL="742950" lvl="1" indent="-285750" algn="just" eaLnBrk="0" hangingPunct="0">
              <a:buFont typeface="Arial" pitchFamily="34" charset="0"/>
              <a:buChar char="•"/>
            </a:pPr>
            <a:r>
              <a:rPr lang="pt-BR" sz="1600" dirty="0" smtClean="0"/>
              <a:t>Mecanismo de Consulta em OWL – SPARQL;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/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Técnicas de Diagnóstico de Falhas;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dirty="0"/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HAZOP – Aspectos Gerais e Aplicação;</a:t>
            </a:r>
            <a:endParaRPr lang="pt-BR" sz="1600" b="1" dirty="0"/>
          </a:p>
          <a:p>
            <a:pPr marL="285750" indent="-285750" algn="just" eaLnBrk="0" hangingPunct="0">
              <a:buFont typeface="Wingdings" pitchFamily="2" charset="2"/>
              <a:buChar char="Ø"/>
            </a:pPr>
            <a:endParaRPr lang="pt-BR" sz="1600" b="1" dirty="0" smtClean="0"/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pt-BR" sz="1600" b="1" dirty="0" smtClean="0"/>
              <a:t>Avaliação de Desempenho de Sistemas de Diagnóstico.</a:t>
            </a:r>
            <a:endParaRPr lang="pt-BR" sz="1600" b="1" dirty="0"/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4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3. Fundamentação Teórica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538" y="5724545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pt-BR" sz="1600" b="1" dirty="0" smtClean="0"/>
              <a:t>Figura. 1. Estrutura básica de um sistema de suporte à decisão inteligente para avaliação de riscos em um gasoduto urbano.</a:t>
            </a:r>
            <a:endParaRPr lang="pt-BR" sz="1600" b="1" dirty="0"/>
          </a:p>
        </p:txBody>
      </p:sp>
      <p:pic>
        <p:nvPicPr>
          <p:cNvPr id="8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33455"/>
            <a:ext cx="5796364" cy="452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538" y="6288414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pt-BR" sz="1600" b="1" dirty="0" smtClean="0"/>
              <a:t>Fonte: Adaptado de Liu e Wang (2008).</a:t>
            </a:r>
            <a:endParaRPr lang="pt-BR" sz="1600" b="1" dirty="0"/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 descr="http://www.nupeg.ufrn.br/imgs/menu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9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3. Fundamentação Teórica</a:t>
            </a:r>
          </a:p>
        </p:txBody>
      </p:sp>
      <p:pic>
        <p:nvPicPr>
          <p:cNvPr id="512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120650"/>
            <a:ext cx="173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9" y="2492896"/>
            <a:ext cx="6433317" cy="21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03648" y="4653136"/>
            <a:ext cx="478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pt-BR" sz="1600" b="1" dirty="0" smtClean="0"/>
              <a:t>Figura. 2. Estrutura de um sistema inteligente.</a:t>
            </a:r>
            <a:endParaRPr lang="pt-BR" sz="1600" b="1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98900" y="5013176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pt-BR" sz="1600" b="1" dirty="0" smtClean="0"/>
              <a:t>Fonte: Adaptado de Rezende (2005).</a:t>
            </a:r>
            <a:endParaRPr lang="pt-BR" sz="1600" b="1" dirty="0"/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imgs/menu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5" y="234233"/>
            <a:ext cx="1344855" cy="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1265</Words>
  <Application>Microsoft Office PowerPoint</Application>
  <PresentationFormat>Apresentação na tela (4:3)</PresentationFormat>
  <Paragraphs>438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1. Introdução</vt:lpstr>
      <vt:lpstr>Apresentação do PowerPoint</vt:lpstr>
      <vt:lpstr>2. Objetivos</vt:lpstr>
      <vt:lpstr>Apresentação do PowerPoint</vt:lpstr>
      <vt:lpstr>3. Fundamentação Teórica</vt:lpstr>
      <vt:lpstr>3. Fundamentação Teórica</vt:lpstr>
      <vt:lpstr>3. Fundamentação Teórica</vt:lpstr>
      <vt:lpstr>Apresentação do PowerPoint</vt:lpstr>
      <vt:lpstr>4. Metodologia</vt:lpstr>
      <vt:lpstr>Apresentação do PowerPoint</vt:lpstr>
      <vt:lpstr>5. Resultados/Conclusões</vt:lpstr>
      <vt:lpstr>5. Resultados/Conclusões</vt:lpstr>
      <vt:lpstr>5. Resultados/Conclusões</vt:lpstr>
      <vt:lpstr>5. Resultados/Conclusões</vt:lpstr>
      <vt:lpstr>Apresentação do PowerPoint</vt:lpstr>
      <vt:lpstr>6. Cronograma</vt:lpstr>
      <vt:lpstr>Apresentação do PowerPoint</vt:lpstr>
      <vt:lpstr>7. Dificuldades</vt:lpstr>
      <vt:lpstr>Apresentação do PowerPoint</vt:lpstr>
      <vt:lpstr>8. Agradecimentos</vt:lpstr>
      <vt:lpstr>8. 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Anthony</cp:lastModifiedBy>
  <cp:revision>65</cp:revision>
  <dcterms:created xsi:type="dcterms:W3CDTF">2010-08-04T23:03:51Z</dcterms:created>
  <dcterms:modified xsi:type="dcterms:W3CDTF">2012-10-10T13:35:09Z</dcterms:modified>
</cp:coreProperties>
</file>