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5" r:id="rId18"/>
    <p:sldId id="281" r:id="rId19"/>
    <p:sldId id="283" r:id="rId20"/>
    <p:sldId id="284" r:id="rId21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746" y="-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917614-53B6-4AAF-B8BB-4A1F280B62D4}" type="datetimeFigureOut">
              <a:rPr lang="pt-BR" smtClean="0"/>
              <a:t>11/10/2012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CFD7FA-2CC8-4F50-86B7-ED10B1C4B8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7772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81C83-3C0C-4072-B13E-63F30C72BE09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8970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569D8-B8E2-406E-A20E-CD8449042A04}" type="datetimeFigureOut">
              <a:rPr lang="pt-BR"/>
              <a:pPr>
                <a:defRPr/>
              </a:pPr>
              <a:t>11/10/2012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15BEC-7026-4506-87CA-F5A835B1AC7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25573-6320-4851-ABEB-0A507D70ABB7}" type="datetimeFigureOut">
              <a:rPr lang="pt-BR"/>
              <a:pPr>
                <a:defRPr/>
              </a:pPr>
              <a:t>11/10/2012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FCBE0-83CF-452B-A7A6-E9D7E95469D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670B514-C6AD-49BF-80AA-5C03F79CBA4E}" type="datetimeFigureOut">
              <a:rPr lang="pt-BR" smtClean="0"/>
              <a:t>11/10/2012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ângu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ector reto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ector reto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ângu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C080F08-ABDF-4867-B6C0-E61EF4DF0D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09267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F597A-A8FC-4A32-8D7A-5D991F6E4F25}" type="datetimeFigureOut">
              <a:rPr lang="pt-BR"/>
              <a:pPr>
                <a:defRPr/>
              </a:pPr>
              <a:t>11/10/2012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78B13-A5A2-4A00-8400-2AAC56922A9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10272-69DD-4832-B326-FAF658CEA88D}" type="datetimeFigureOut">
              <a:rPr lang="pt-BR"/>
              <a:pPr>
                <a:defRPr/>
              </a:pPr>
              <a:t>11/10/2012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50FE8-0459-4067-978C-B7088451070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5FA32-23C0-4D04-B125-B85F2EE3A153}" type="datetimeFigureOut">
              <a:rPr lang="pt-BR"/>
              <a:pPr>
                <a:defRPr/>
              </a:pPr>
              <a:t>11/10/2012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53DB8-F54F-4D03-BA37-44F7F63FFB3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1C766-F8C3-44E6-A10E-BB8D160DE47B}" type="datetimeFigureOut">
              <a:rPr lang="pt-BR"/>
              <a:pPr>
                <a:defRPr/>
              </a:pPr>
              <a:t>11/10/2012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B3E1A-21D0-4DDC-BA6F-DB8DB1405B3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2DE9F-059A-4D6C-BB17-3C70E1825ABA}" type="datetimeFigureOut">
              <a:rPr lang="pt-BR"/>
              <a:pPr>
                <a:defRPr/>
              </a:pPr>
              <a:t>11/10/2012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D5722-32AA-4721-B32A-35D059D358D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05846-AEFF-4A38-85B1-3AF2156A670A}" type="datetimeFigureOut">
              <a:rPr lang="pt-BR"/>
              <a:pPr>
                <a:defRPr/>
              </a:pPr>
              <a:t>11/10/2012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2140F-738D-4C2C-8D84-81C963CB57B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1D3AE-F726-4694-96FA-B8AA5E9089FE}" type="datetimeFigureOut">
              <a:rPr lang="pt-BR"/>
              <a:pPr>
                <a:defRPr/>
              </a:pPr>
              <a:t>11/10/2012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07713-0C07-401C-B21E-CE4943FE4F5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25183-D0DD-4933-AF8A-8BA579461B98}" type="datetimeFigureOut">
              <a:rPr lang="pt-BR"/>
              <a:pPr>
                <a:defRPr/>
              </a:pPr>
              <a:t>11/10/2012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B05D5-3D06-47E7-A97A-945C2C6B564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6B6C83-78FD-44CA-8DDD-D37BFBB92402}" type="datetimeFigureOut">
              <a:rPr lang="pt-BR"/>
              <a:pPr>
                <a:defRPr/>
              </a:pPr>
              <a:t>11/10/2012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0B113C-83F3-46D2-B389-A80577D6BFB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pubs.acs.org/doi/abs/10.1021/je200120t" TargetMode="External"/><Relationship Id="rId2" Type="http://schemas.openxmlformats.org/officeDocument/2006/relationships/hyperlink" Target="http://pubs.acs.org/doi/abs/10.1021/je1003862?prevSearch=(Filipe+feitosa)+NOT+%5batype:+ad%5d+NOT+%5batype:+acs-toc%5d&amp;searchHistoryKey=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hbs@ufc.br" TargetMode="External"/><Relationship Id="rId2" Type="http://schemas.openxmlformats.org/officeDocument/2006/relationships/hyperlink" Target="mailto:carlosaugustonj@yahoo.com.br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07113" y="1340768"/>
            <a:ext cx="8686800" cy="1470025"/>
          </a:xfrm>
        </p:spPr>
        <p:txBody>
          <a:bodyPr/>
          <a:lstStyle/>
          <a:p>
            <a:pPr algn="ctr"/>
            <a:r>
              <a:rPr lang="pt-BR" sz="2400" b="1" dirty="0">
                <a:effectLst/>
              </a:rPr>
              <a:t>Determinação de Propriedades Volumétricas e de Transporte de Sistemas Ternários (Óleo + Biodiesel + Diesel)</a:t>
            </a:r>
            <a:endParaRPr lang="pt-BR" sz="2400" dirty="0">
              <a:effectLst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59632" y="4149080"/>
            <a:ext cx="8001000" cy="533400"/>
          </a:xfrm>
        </p:spPr>
        <p:txBody>
          <a:bodyPr>
            <a:noAutofit/>
          </a:bodyPr>
          <a:lstStyle/>
          <a:p>
            <a:pPr algn="ctr"/>
            <a:r>
              <a:rPr lang="pt-BR" dirty="0" smtClean="0"/>
              <a:t>Bolsista: Carlos Augusto Nogueira Júnior – Graduando em Engenharia Química</a:t>
            </a:r>
          </a:p>
          <a:p>
            <a:pPr algn="ctr"/>
            <a:endParaRPr lang="pt-BR" dirty="0"/>
          </a:p>
          <a:p>
            <a:pPr algn="ctr"/>
            <a:endParaRPr lang="pt-BR" dirty="0" smtClean="0"/>
          </a:p>
          <a:p>
            <a:pPr algn="ctr"/>
            <a:endParaRPr lang="pt-BR" dirty="0" smtClean="0"/>
          </a:p>
          <a:p>
            <a:pPr algn="ctr"/>
            <a:r>
              <a:rPr lang="pt-BR" dirty="0" smtClean="0"/>
              <a:t>Orientador: </a:t>
            </a:r>
            <a:r>
              <a:rPr lang="pt-BR" dirty="0" err="1" smtClean="0"/>
              <a:t>Hosiberto</a:t>
            </a:r>
            <a:r>
              <a:rPr lang="pt-BR" dirty="0" smtClean="0"/>
              <a:t> Batista de Sant’Ana</a:t>
            </a:r>
            <a:endParaRPr lang="pt-BR" dirty="0"/>
          </a:p>
        </p:txBody>
      </p:sp>
      <p:pic>
        <p:nvPicPr>
          <p:cNvPr id="2050" name="Picture 2" descr="http://www.nupeg.ufrn.br/raanne2012/raa_images/prh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902" y="312535"/>
            <a:ext cx="1711842" cy="73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 descr="logo_raa_2012_sem_UFRN_b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113" y="260648"/>
            <a:ext cx="1118807" cy="828000"/>
          </a:xfrm>
          <a:prstGeom prst="rect">
            <a:avLst/>
          </a:prstGeom>
        </p:spPr>
      </p:pic>
      <p:pic>
        <p:nvPicPr>
          <p:cNvPr id="6" name="Imagem 5" descr="fine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5920" y="260648"/>
            <a:ext cx="1183644" cy="720000"/>
          </a:xfrm>
          <a:prstGeom prst="rect">
            <a:avLst/>
          </a:prstGeom>
        </p:spPr>
      </p:pic>
      <p:pic>
        <p:nvPicPr>
          <p:cNvPr id="7" name="Imagem 10" descr="cabeçalho RAA 2010-ok.jpg"/>
          <p:cNvPicPr>
            <a:picLocks noChangeAspect="1"/>
          </p:cNvPicPr>
          <p:nvPr/>
        </p:nvPicPr>
        <p:blipFill>
          <a:blip r:embed="rId5"/>
          <a:srcRect l="20262" t="7106" r="64133" b="5139"/>
          <a:stretch>
            <a:fillRect/>
          </a:stretch>
        </p:blipFill>
        <p:spPr bwMode="auto">
          <a:xfrm>
            <a:off x="2609564" y="263720"/>
            <a:ext cx="11430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m 9" descr="PRH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52564" y="312535"/>
            <a:ext cx="16732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m 8" descr="logoANP_h_fundobranco_cor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25789" y="317195"/>
            <a:ext cx="1662113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9361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99282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Por que incluir o óleo de soja?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pt-BR" dirty="0" smtClean="0"/>
              <a:t>A conversão não é 100 %</a:t>
            </a:r>
          </a:p>
          <a:p>
            <a:pPr>
              <a:buFont typeface="Wingdings" pitchFamily="2" charset="2"/>
              <a:buChar char="ü"/>
            </a:pPr>
            <a:r>
              <a:rPr lang="pt-BR" dirty="0" smtClean="0"/>
              <a:t>Avaliar que quantidade de óleo presente no biodiesel não afeta as propriedades da mistura.</a:t>
            </a: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666224"/>
            <a:ext cx="4717213" cy="3026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m 4" descr="logo_raa_2012_sem_UFRN_b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19899" y="51884"/>
            <a:ext cx="1118807" cy="828000"/>
          </a:xfrm>
          <a:prstGeom prst="rect">
            <a:avLst/>
          </a:prstGeom>
        </p:spPr>
      </p:pic>
      <p:pic>
        <p:nvPicPr>
          <p:cNvPr id="6" name="Picture 2" descr="http://www.nupeg.ufrn.br/raanne2012/raa_images/prh3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99060"/>
            <a:ext cx="1711842" cy="73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05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684584" y="261208"/>
            <a:ext cx="8229600" cy="1143000"/>
          </a:xfrm>
        </p:spPr>
        <p:txBody>
          <a:bodyPr/>
          <a:lstStyle/>
          <a:p>
            <a:r>
              <a:rPr lang="pt-BR" dirty="0" smtClean="0"/>
              <a:t>Materiais e Métodos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pt-BR" dirty="0" smtClean="0"/>
              <a:t>Determinação de viscosidade dinâmica e densidade de substâncias puras  em </a:t>
            </a:r>
            <a:r>
              <a:rPr lang="pt-BR" dirty="0" err="1" smtClean="0"/>
              <a:t>viscodensímetro</a:t>
            </a:r>
            <a:r>
              <a:rPr lang="pt-BR" dirty="0" smtClean="0"/>
              <a:t> de modelo Anton </a:t>
            </a:r>
            <a:r>
              <a:rPr lang="pt-BR" dirty="0" err="1" smtClean="0"/>
              <a:t>Paar</a:t>
            </a:r>
            <a:r>
              <a:rPr lang="pt-BR" dirty="0" smtClean="0"/>
              <a:t> SVM 3000;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Preparação das misturas binárias e ternárias variando a composição dos componentes;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Determinação de viscosidade e densidade dos </a:t>
            </a:r>
            <a:r>
              <a:rPr lang="pt-BR" dirty="0" err="1" smtClean="0"/>
              <a:t>blends</a:t>
            </a:r>
            <a:r>
              <a:rPr lang="pt-BR" dirty="0" smtClean="0"/>
              <a:t> variando a temperatura de 293,15K – 373,15 K, com intervalos de 20 K.</a:t>
            </a:r>
          </a:p>
          <a:p>
            <a:endParaRPr lang="pt-BR" dirty="0"/>
          </a:p>
        </p:txBody>
      </p:sp>
      <p:pic>
        <p:nvPicPr>
          <p:cNvPr id="4" name="Imagem 3" descr="logo_raa_2012_sem_UFRN_b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19899" y="51884"/>
            <a:ext cx="1118807" cy="828000"/>
          </a:xfrm>
          <a:prstGeom prst="rect">
            <a:avLst/>
          </a:prstGeom>
        </p:spPr>
      </p:pic>
      <p:pic>
        <p:nvPicPr>
          <p:cNvPr id="5" name="Picture 2" descr="http://www.nupeg.ufrn.br/raanne2012/raa_images/prh3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99060"/>
            <a:ext cx="1711842" cy="73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5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612576" y="261208"/>
            <a:ext cx="8229600" cy="1143000"/>
          </a:xfrm>
        </p:spPr>
        <p:txBody>
          <a:bodyPr/>
          <a:lstStyle/>
          <a:p>
            <a:r>
              <a:rPr lang="pt-BR" dirty="0" smtClean="0"/>
              <a:t>Materiais e Métodos</a:t>
            </a:r>
            <a:endParaRPr lang="pt-B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3965" y="1844824"/>
            <a:ext cx="3744416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2533359" y="5768294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>
                <a:solidFill>
                  <a:srgbClr val="FF0000"/>
                </a:solidFill>
              </a:rPr>
              <a:t>Viscodensímetro</a:t>
            </a:r>
            <a:r>
              <a:rPr lang="pt-BR" dirty="0" smtClean="0">
                <a:solidFill>
                  <a:srgbClr val="FF0000"/>
                </a:solidFill>
              </a:rPr>
              <a:t> Anton </a:t>
            </a:r>
            <a:r>
              <a:rPr lang="pt-BR" dirty="0" err="1" smtClean="0">
                <a:solidFill>
                  <a:srgbClr val="FF0000"/>
                </a:solidFill>
              </a:rPr>
              <a:t>Paar</a:t>
            </a:r>
            <a:r>
              <a:rPr lang="pt-BR" dirty="0" smtClean="0">
                <a:solidFill>
                  <a:srgbClr val="FF0000"/>
                </a:solidFill>
              </a:rPr>
              <a:t> SVM 3000</a:t>
            </a: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6" name="Imagem 5" descr="logo_raa_2012_sem_UFRN_b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19899" y="51884"/>
            <a:ext cx="1118807" cy="828000"/>
          </a:xfrm>
          <a:prstGeom prst="rect">
            <a:avLst/>
          </a:prstGeom>
        </p:spPr>
      </p:pic>
      <p:pic>
        <p:nvPicPr>
          <p:cNvPr id="7" name="Picture 2" descr="http://www.nupeg.ufrn.br/raanne2012/raa_images/prh3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99060"/>
            <a:ext cx="1711842" cy="73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40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Densidade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Os dados de densidade das misturas binárias e ternárias foram correlacionados pelas equações:</a:t>
            </a:r>
          </a:p>
        </p:txBody>
      </p:sp>
      <p:sp>
        <p:nvSpPr>
          <p:cNvPr id="4" name="Elipse 3"/>
          <p:cNvSpPr/>
          <p:nvPr/>
        </p:nvSpPr>
        <p:spPr>
          <a:xfrm>
            <a:off x="1979712" y="3284984"/>
            <a:ext cx="5256584" cy="2304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2591780" y="3679304"/>
                <a:ext cx="403244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𝜌</m:t>
                      </m:r>
                      <m:r>
                        <a:rPr lang="en-US" sz="240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sz="240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𝐵𝑇</m:t>
                      </m:r>
                      <m:r>
                        <a:rPr lang="en-US" sz="240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𝐶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𝑤</m:t>
                          </m:r>
                          <m:r>
                            <a:rPr lang="en-US" sz="2400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 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FFFF00"/>
                  </a:solidFill>
                </a:endParaRPr>
              </a:p>
              <a:p>
                <a:endParaRPr lang="pt-BR" sz="2400" i="1" dirty="0" smtClean="0">
                  <a:solidFill>
                    <a:srgbClr val="FFFF0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FF00"/>
                          </a:solidFill>
                          <a:latin typeface="Cambria Math"/>
                        </a:rPr>
                        <m:t>𝜌</m:t>
                      </m:r>
                      <m:r>
                        <a:rPr lang="en-US" sz="2400" i="1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solidFill>
                            <a:srgbClr val="FFFF00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sz="2400" i="1">
                          <a:solidFill>
                            <a:srgbClr val="FFFF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i="1">
                          <a:solidFill>
                            <a:srgbClr val="FFFF00"/>
                          </a:solidFill>
                          <a:latin typeface="Cambria Math"/>
                        </a:rPr>
                        <m:t>𝐵𝑇</m:t>
                      </m:r>
                      <m:r>
                        <a:rPr lang="en-US" sz="2400" i="1">
                          <a:solidFill>
                            <a:srgbClr val="FFFF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i="1">
                          <a:solidFill>
                            <a:srgbClr val="FFFF00"/>
                          </a:solidFill>
                          <a:latin typeface="Cambria Math"/>
                        </a:rPr>
                        <m:t>𝐶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FFFF0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𝐷𝑤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1780" y="3679304"/>
                <a:ext cx="4032448" cy="1200329"/>
              </a:xfrm>
              <a:prstGeom prst="rect">
                <a:avLst/>
              </a:prstGeom>
              <a:blipFill rotWithShape="1">
                <a:blip r:embed="rId2"/>
                <a:stretch>
                  <a:fillRect b="-459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m 5" descr="logo_raa_2012_sem_UFRN_b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19899" y="51884"/>
            <a:ext cx="1118807" cy="828000"/>
          </a:xfrm>
          <a:prstGeom prst="rect">
            <a:avLst/>
          </a:prstGeom>
        </p:spPr>
      </p:pic>
      <p:pic>
        <p:nvPicPr>
          <p:cNvPr id="7" name="Picture 2" descr="http://www.nupeg.ufrn.br/raanne2012/raa_images/prh3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99060"/>
            <a:ext cx="1711842" cy="73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2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Densidade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7504" y="1808820"/>
            <a:ext cx="5328592" cy="374441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Seta para a direita listrada 4"/>
          <p:cNvSpPr/>
          <p:nvPr/>
        </p:nvSpPr>
        <p:spPr>
          <a:xfrm>
            <a:off x="5431490" y="3538291"/>
            <a:ext cx="720080" cy="360040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sp>
        <p:nvSpPr>
          <p:cNvPr id="6" name="Canto dobrado 5"/>
          <p:cNvSpPr/>
          <p:nvPr/>
        </p:nvSpPr>
        <p:spPr>
          <a:xfrm>
            <a:off x="6228184" y="2143053"/>
            <a:ext cx="2664296" cy="3312368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6401041" y="2938126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FFFF00"/>
                </a:solidFill>
              </a:rPr>
              <a:t>Todos os sistemas tiveram gráficos com o mesmo comportamento!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8" name="Seta dobrada para cima 7"/>
          <p:cNvSpPr/>
          <p:nvPr/>
        </p:nvSpPr>
        <p:spPr>
          <a:xfrm rot="5400000">
            <a:off x="512093" y="5753111"/>
            <a:ext cx="850392" cy="73152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1547664" y="5701306"/>
            <a:ext cx="6840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b="1" dirty="0" smtClean="0">
                <a:solidFill>
                  <a:srgbClr val="FF0000"/>
                </a:solidFill>
              </a:rPr>
              <a:t>Figura obtida do artigo aceito para publicação:  Nogueira et al. (2012). </a:t>
            </a:r>
            <a:r>
              <a:rPr lang="pt-BR" sz="1600" b="1" dirty="0" err="1" smtClean="0">
                <a:solidFill>
                  <a:srgbClr val="FF0000"/>
                </a:solidFill>
              </a:rPr>
              <a:t>Viscosities</a:t>
            </a:r>
            <a:r>
              <a:rPr lang="pt-BR" sz="1600" b="1" dirty="0" smtClean="0">
                <a:solidFill>
                  <a:srgbClr val="FF0000"/>
                </a:solidFill>
              </a:rPr>
              <a:t> </a:t>
            </a:r>
            <a:r>
              <a:rPr lang="pt-BR" sz="1600" b="1" dirty="0" err="1" smtClean="0">
                <a:solidFill>
                  <a:srgbClr val="FF0000"/>
                </a:solidFill>
              </a:rPr>
              <a:t>and</a:t>
            </a:r>
            <a:r>
              <a:rPr lang="pt-BR" sz="1600" b="1" dirty="0" smtClean="0">
                <a:solidFill>
                  <a:srgbClr val="FF0000"/>
                </a:solidFill>
              </a:rPr>
              <a:t> </a:t>
            </a:r>
            <a:r>
              <a:rPr lang="pt-BR" sz="1600" b="1" dirty="0" err="1" smtClean="0">
                <a:solidFill>
                  <a:srgbClr val="FF0000"/>
                </a:solidFill>
              </a:rPr>
              <a:t>Densities</a:t>
            </a:r>
            <a:r>
              <a:rPr lang="pt-BR" sz="1600" b="1" dirty="0" smtClean="0">
                <a:solidFill>
                  <a:srgbClr val="FF0000"/>
                </a:solidFill>
              </a:rPr>
              <a:t> </a:t>
            </a:r>
            <a:r>
              <a:rPr lang="pt-BR" sz="1600" b="1" dirty="0" err="1" smtClean="0">
                <a:solidFill>
                  <a:srgbClr val="FF0000"/>
                </a:solidFill>
              </a:rPr>
              <a:t>of</a:t>
            </a:r>
            <a:r>
              <a:rPr lang="pt-BR" sz="1600" b="1" dirty="0" smtClean="0">
                <a:solidFill>
                  <a:srgbClr val="FF0000"/>
                </a:solidFill>
              </a:rPr>
              <a:t> </a:t>
            </a:r>
            <a:r>
              <a:rPr lang="pt-BR" sz="1600" b="1" dirty="0" err="1" smtClean="0">
                <a:solidFill>
                  <a:srgbClr val="FF0000"/>
                </a:solidFill>
              </a:rPr>
              <a:t>Ternary</a:t>
            </a:r>
            <a:r>
              <a:rPr lang="pt-BR" sz="1600" b="1" dirty="0" smtClean="0">
                <a:solidFill>
                  <a:srgbClr val="FF0000"/>
                </a:solidFill>
              </a:rPr>
              <a:t> </a:t>
            </a:r>
            <a:r>
              <a:rPr lang="pt-BR" sz="1600" b="1" dirty="0" err="1" smtClean="0">
                <a:solidFill>
                  <a:srgbClr val="FF0000"/>
                </a:solidFill>
              </a:rPr>
              <a:t>Blends</a:t>
            </a:r>
            <a:r>
              <a:rPr lang="pt-BR" sz="1600" b="1" dirty="0" smtClean="0">
                <a:solidFill>
                  <a:srgbClr val="FF0000"/>
                </a:solidFill>
              </a:rPr>
              <a:t> </a:t>
            </a:r>
            <a:r>
              <a:rPr lang="pt-BR" sz="1600" b="1" dirty="0" err="1" smtClean="0">
                <a:solidFill>
                  <a:srgbClr val="FF0000"/>
                </a:solidFill>
              </a:rPr>
              <a:t>of</a:t>
            </a:r>
            <a:r>
              <a:rPr lang="pt-BR" sz="1600" b="1" dirty="0" smtClean="0">
                <a:solidFill>
                  <a:srgbClr val="FF0000"/>
                </a:solidFill>
              </a:rPr>
              <a:t> Diesel + </a:t>
            </a:r>
            <a:r>
              <a:rPr lang="pt-BR" sz="1600" b="1" dirty="0" err="1" smtClean="0">
                <a:solidFill>
                  <a:srgbClr val="FF0000"/>
                </a:solidFill>
              </a:rPr>
              <a:t>Soybean</a:t>
            </a:r>
            <a:r>
              <a:rPr lang="pt-BR" sz="1600" b="1" dirty="0" smtClean="0">
                <a:solidFill>
                  <a:srgbClr val="FF0000"/>
                </a:solidFill>
              </a:rPr>
              <a:t> Biodiesel + </a:t>
            </a:r>
            <a:r>
              <a:rPr lang="pt-BR" sz="1600" b="1" dirty="0" err="1" smtClean="0">
                <a:solidFill>
                  <a:srgbClr val="FF0000"/>
                </a:solidFill>
              </a:rPr>
              <a:t>Soybean</a:t>
            </a:r>
            <a:r>
              <a:rPr lang="pt-BR" sz="1600" b="1" dirty="0" smtClean="0">
                <a:solidFill>
                  <a:srgbClr val="FF0000"/>
                </a:solidFill>
              </a:rPr>
              <a:t> </a:t>
            </a:r>
            <a:r>
              <a:rPr lang="pt-BR" sz="1600" b="1" dirty="0" err="1" smtClean="0">
                <a:solidFill>
                  <a:srgbClr val="FF0000"/>
                </a:solidFill>
              </a:rPr>
              <a:t>Oil</a:t>
            </a:r>
            <a:r>
              <a:rPr lang="pt-BR" sz="1600" b="1" dirty="0" smtClean="0">
                <a:solidFill>
                  <a:srgbClr val="FF0000"/>
                </a:solidFill>
              </a:rPr>
              <a:t>. </a:t>
            </a:r>
            <a:r>
              <a:rPr lang="pt-BR" sz="1600" b="1" i="1" dirty="0" err="1" smtClean="0">
                <a:solidFill>
                  <a:srgbClr val="FF0000"/>
                </a:solidFill>
              </a:rPr>
              <a:t>Journal</a:t>
            </a:r>
            <a:r>
              <a:rPr lang="pt-BR" sz="1600" b="1" i="1" dirty="0" smtClean="0">
                <a:solidFill>
                  <a:srgbClr val="FF0000"/>
                </a:solidFill>
              </a:rPr>
              <a:t> </a:t>
            </a:r>
            <a:r>
              <a:rPr lang="pt-BR" sz="1600" b="1" i="1" dirty="0" err="1" smtClean="0">
                <a:solidFill>
                  <a:srgbClr val="FF0000"/>
                </a:solidFill>
              </a:rPr>
              <a:t>of</a:t>
            </a:r>
            <a:r>
              <a:rPr lang="pt-BR" sz="1600" b="1" i="1" dirty="0" smtClean="0">
                <a:solidFill>
                  <a:srgbClr val="FF0000"/>
                </a:solidFill>
              </a:rPr>
              <a:t> </a:t>
            </a:r>
            <a:r>
              <a:rPr lang="pt-BR" sz="1600" b="1" i="1" dirty="0" err="1" smtClean="0">
                <a:solidFill>
                  <a:srgbClr val="FF0000"/>
                </a:solidFill>
              </a:rPr>
              <a:t>Chemical</a:t>
            </a:r>
            <a:r>
              <a:rPr lang="pt-BR" sz="1600" b="1" i="1" dirty="0" smtClean="0">
                <a:solidFill>
                  <a:srgbClr val="FF0000"/>
                </a:solidFill>
              </a:rPr>
              <a:t> </a:t>
            </a:r>
            <a:r>
              <a:rPr lang="pt-BR" sz="1600" b="1" i="1" dirty="0" err="1" smtClean="0">
                <a:solidFill>
                  <a:srgbClr val="FF0000"/>
                </a:solidFill>
              </a:rPr>
              <a:t>and</a:t>
            </a:r>
            <a:r>
              <a:rPr lang="pt-BR" sz="1600" b="1" i="1" dirty="0" smtClean="0">
                <a:solidFill>
                  <a:srgbClr val="FF0000"/>
                </a:solidFill>
              </a:rPr>
              <a:t> </a:t>
            </a:r>
            <a:r>
              <a:rPr lang="pt-BR" sz="1600" b="1" i="1" dirty="0" err="1" smtClean="0">
                <a:solidFill>
                  <a:srgbClr val="FF0000"/>
                </a:solidFill>
              </a:rPr>
              <a:t>Engineering</a:t>
            </a:r>
            <a:r>
              <a:rPr lang="pt-BR" sz="1600" b="1" i="1" dirty="0" smtClean="0">
                <a:solidFill>
                  <a:srgbClr val="FF0000"/>
                </a:solidFill>
              </a:rPr>
              <a:t> Data (ASAP).</a:t>
            </a:r>
            <a:endParaRPr lang="pt-BR" sz="1600" b="1" dirty="0">
              <a:solidFill>
                <a:srgbClr val="FF0000"/>
              </a:solidFill>
            </a:endParaRPr>
          </a:p>
        </p:txBody>
      </p:sp>
      <p:pic>
        <p:nvPicPr>
          <p:cNvPr id="10" name="Imagem 9" descr="logo_raa_2012_sem_UFRN_b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19899" y="51884"/>
            <a:ext cx="1118807" cy="828000"/>
          </a:xfrm>
          <a:prstGeom prst="rect">
            <a:avLst/>
          </a:prstGeom>
        </p:spPr>
      </p:pic>
      <p:pic>
        <p:nvPicPr>
          <p:cNvPr id="11" name="Picture 2" descr="http://www.nupeg.ufrn.br/raanne2012/raa_images/prh3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99060"/>
            <a:ext cx="1711842" cy="73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92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Viscosidade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Os dados de viscosidade foram correlacionados pelas equações:</a:t>
            </a:r>
          </a:p>
          <a:p>
            <a:pPr marL="0" indent="0">
              <a:buNone/>
            </a:pPr>
            <a:endParaRPr lang="pt-BR" dirty="0">
              <a:solidFill>
                <a:srgbClr val="FFC000"/>
              </a:solidFill>
            </a:endParaRPr>
          </a:p>
        </p:txBody>
      </p:sp>
      <p:sp>
        <p:nvSpPr>
          <p:cNvPr id="4" name="Elipse 3"/>
          <p:cNvSpPr/>
          <p:nvPr/>
        </p:nvSpPr>
        <p:spPr>
          <a:xfrm>
            <a:off x="1763688" y="3406793"/>
            <a:ext cx="5256584" cy="2304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2087724" y="3589253"/>
                <a:ext cx="4608512" cy="18397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𝑙𝑛</m:t>
                      </m:r>
                      <m:r>
                        <a:rPr lang="en-US" sz="240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𝜇</m:t>
                      </m:r>
                      <m:r>
                        <a:rPr lang="en-US" sz="240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sz="240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𝐵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𝑇</m:t>
                          </m:r>
                        </m:den>
                      </m:f>
                      <m:r>
                        <a:rPr lang="en-US" sz="2400" i="1">
                          <a:solidFill>
                            <a:srgbClr val="FFFF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i="1">
                          <a:solidFill>
                            <a:srgbClr val="FFFF00"/>
                          </a:solidFill>
                          <a:latin typeface="Cambria Math"/>
                        </a:rPr>
                        <m:t>𝐶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sz="2400" dirty="0">
                  <a:solidFill>
                    <a:srgbClr val="FFFF00"/>
                  </a:solidFill>
                </a:endParaRPr>
              </a:p>
              <a:p>
                <a:endParaRPr lang="pt-BR" sz="2400" dirty="0">
                  <a:solidFill>
                    <a:srgbClr val="FFFF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FF00"/>
                          </a:solidFill>
                          <a:latin typeface="Cambria Math"/>
                        </a:rPr>
                        <m:t>𝑙𝑛</m:t>
                      </m:r>
                      <m:r>
                        <a:rPr lang="en-US" sz="2400" i="1">
                          <a:solidFill>
                            <a:srgbClr val="FFFF00"/>
                          </a:solidFill>
                          <a:latin typeface="Cambria Math"/>
                        </a:rPr>
                        <m:t>𝜇</m:t>
                      </m:r>
                      <m:r>
                        <a:rPr lang="en-US" sz="2400" i="1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solidFill>
                            <a:srgbClr val="FFFF00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sz="2400" i="1">
                          <a:solidFill>
                            <a:srgbClr val="FFFF00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𝐵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𝑇</m:t>
                          </m:r>
                        </m:den>
                      </m:f>
                      <m:r>
                        <a:rPr lang="en-US" sz="2400" i="1">
                          <a:solidFill>
                            <a:srgbClr val="FFFF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i="1">
                          <a:solidFill>
                            <a:srgbClr val="FFFF00"/>
                          </a:solidFill>
                          <a:latin typeface="Cambria Math"/>
                        </a:rPr>
                        <m:t>𝐶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FFFF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i="1">
                          <a:solidFill>
                            <a:srgbClr val="FFFF00"/>
                          </a:solidFill>
                          <a:latin typeface="Cambria Math"/>
                        </a:rPr>
                        <m:t>𝐷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7724" y="3589253"/>
                <a:ext cx="4608512" cy="183973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m 5" descr="logo_raa_2012_sem_UFRN_b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19899" y="51884"/>
            <a:ext cx="1118807" cy="828000"/>
          </a:xfrm>
          <a:prstGeom prst="rect">
            <a:avLst/>
          </a:prstGeom>
        </p:spPr>
      </p:pic>
      <p:pic>
        <p:nvPicPr>
          <p:cNvPr id="8" name="Picture 2" descr="http://www.nupeg.ufrn.br/raanne2012/raa_images/prh3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99060"/>
            <a:ext cx="1711842" cy="73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7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Viscosidade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9512" y="1628800"/>
            <a:ext cx="5040560" cy="367240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Canto dobrado 4"/>
          <p:cNvSpPr/>
          <p:nvPr/>
        </p:nvSpPr>
        <p:spPr>
          <a:xfrm>
            <a:off x="6156176" y="1772816"/>
            <a:ext cx="2664296" cy="3312368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6336196" y="2938126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FFFF00"/>
                </a:solidFill>
              </a:rPr>
              <a:t>Todos os sistemas tiveram gráficos com o mesmo comportamento!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7" name="Seta dobrada para cima 6"/>
          <p:cNvSpPr/>
          <p:nvPr/>
        </p:nvSpPr>
        <p:spPr>
          <a:xfrm rot="5400000">
            <a:off x="340118" y="5720684"/>
            <a:ext cx="850392" cy="73152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1218870" y="5701850"/>
            <a:ext cx="6840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b="1" dirty="0" smtClean="0">
                <a:solidFill>
                  <a:srgbClr val="FF0000"/>
                </a:solidFill>
              </a:rPr>
              <a:t>Figura obtida do artigo aceito para publicação:  Nogueira et al. (2012). </a:t>
            </a:r>
            <a:r>
              <a:rPr lang="pt-BR" sz="1600" b="1" dirty="0" err="1" smtClean="0">
                <a:solidFill>
                  <a:srgbClr val="FF0000"/>
                </a:solidFill>
              </a:rPr>
              <a:t>Viscosities</a:t>
            </a:r>
            <a:r>
              <a:rPr lang="pt-BR" sz="1600" b="1" dirty="0" smtClean="0">
                <a:solidFill>
                  <a:srgbClr val="FF0000"/>
                </a:solidFill>
              </a:rPr>
              <a:t> </a:t>
            </a:r>
            <a:r>
              <a:rPr lang="pt-BR" sz="1600" b="1" dirty="0" err="1" smtClean="0">
                <a:solidFill>
                  <a:srgbClr val="FF0000"/>
                </a:solidFill>
              </a:rPr>
              <a:t>and</a:t>
            </a:r>
            <a:r>
              <a:rPr lang="pt-BR" sz="1600" b="1" dirty="0" smtClean="0">
                <a:solidFill>
                  <a:srgbClr val="FF0000"/>
                </a:solidFill>
              </a:rPr>
              <a:t> </a:t>
            </a:r>
            <a:r>
              <a:rPr lang="pt-BR" sz="1600" b="1" dirty="0" err="1" smtClean="0">
                <a:solidFill>
                  <a:srgbClr val="FF0000"/>
                </a:solidFill>
              </a:rPr>
              <a:t>Densities</a:t>
            </a:r>
            <a:r>
              <a:rPr lang="pt-BR" sz="1600" b="1" dirty="0" smtClean="0">
                <a:solidFill>
                  <a:srgbClr val="FF0000"/>
                </a:solidFill>
              </a:rPr>
              <a:t> </a:t>
            </a:r>
            <a:r>
              <a:rPr lang="pt-BR" sz="1600" b="1" dirty="0" err="1" smtClean="0">
                <a:solidFill>
                  <a:srgbClr val="FF0000"/>
                </a:solidFill>
              </a:rPr>
              <a:t>of</a:t>
            </a:r>
            <a:r>
              <a:rPr lang="pt-BR" sz="1600" b="1" dirty="0" smtClean="0">
                <a:solidFill>
                  <a:srgbClr val="FF0000"/>
                </a:solidFill>
              </a:rPr>
              <a:t> </a:t>
            </a:r>
            <a:r>
              <a:rPr lang="pt-BR" sz="1600" b="1" dirty="0" err="1" smtClean="0">
                <a:solidFill>
                  <a:srgbClr val="FF0000"/>
                </a:solidFill>
              </a:rPr>
              <a:t>Ternary</a:t>
            </a:r>
            <a:r>
              <a:rPr lang="pt-BR" sz="1600" b="1" dirty="0" smtClean="0">
                <a:solidFill>
                  <a:srgbClr val="FF0000"/>
                </a:solidFill>
              </a:rPr>
              <a:t> </a:t>
            </a:r>
            <a:r>
              <a:rPr lang="pt-BR" sz="1600" b="1" dirty="0" err="1" smtClean="0">
                <a:solidFill>
                  <a:srgbClr val="FF0000"/>
                </a:solidFill>
              </a:rPr>
              <a:t>Blends</a:t>
            </a:r>
            <a:r>
              <a:rPr lang="pt-BR" sz="1600" b="1" dirty="0" smtClean="0">
                <a:solidFill>
                  <a:srgbClr val="FF0000"/>
                </a:solidFill>
              </a:rPr>
              <a:t> </a:t>
            </a:r>
            <a:r>
              <a:rPr lang="pt-BR" sz="1600" b="1" dirty="0" err="1" smtClean="0">
                <a:solidFill>
                  <a:srgbClr val="FF0000"/>
                </a:solidFill>
              </a:rPr>
              <a:t>of</a:t>
            </a:r>
            <a:r>
              <a:rPr lang="pt-BR" sz="1600" b="1" dirty="0" smtClean="0">
                <a:solidFill>
                  <a:srgbClr val="FF0000"/>
                </a:solidFill>
              </a:rPr>
              <a:t> Diesel + </a:t>
            </a:r>
            <a:r>
              <a:rPr lang="pt-BR" sz="1600" b="1" dirty="0" err="1" smtClean="0">
                <a:solidFill>
                  <a:srgbClr val="FF0000"/>
                </a:solidFill>
              </a:rPr>
              <a:t>Soybean</a:t>
            </a:r>
            <a:r>
              <a:rPr lang="pt-BR" sz="1600" b="1" dirty="0" smtClean="0">
                <a:solidFill>
                  <a:srgbClr val="FF0000"/>
                </a:solidFill>
              </a:rPr>
              <a:t> Biodiesel + </a:t>
            </a:r>
            <a:r>
              <a:rPr lang="pt-BR" sz="1600" b="1" dirty="0" err="1" smtClean="0">
                <a:solidFill>
                  <a:srgbClr val="FF0000"/>
                </a:solidFill>
              </a:rPr>
              <a:t>Soybean</a:t>
            </a:r>
            <a:r>
              <a:rPr lang="pt-BR" sz="1600" b="1" dirty="0" smtClean="0">
                <a:solidFill>
                  <a:srgbClr val="FF0000"/>
                </a:solidFill>
              </a:rPr>
              <a:t> </a:t>
            </a:r>
            <a:r>
              <a:rPr lang="pt-BR" sz="1600" b="1" dirty="0" err="1" smtClean="0">
                <a:solidFill>
                  <a:srgbClr val="FF0000"/>
                </a:solidFill>
              </a:rPr>
              <a:t>Oil</a:t>
            </a:r>
            <a:r>
              <a:rPr lang="pt-BR" sz="1600" b="1" dirty="0" smtClean="0">
                <a:solidFill>
                  <a:srgbClr val="FF0000"/>
                </a:solidFill>
              </a:rPr>
              <a:t>. </a:t>
            </a:r>
            <a:r>
              <a:rPr lang="pt-BR" sz="1600" b="1" i="1" dirty="0" err="1" smtClean="0">
                <a:solidFill>
                  <a:srgbClr val="FF0000"/>
                </a:solidFill>
              </a:rPr>
              <a:t>Journal</a:t>
            </a:r>
            <a:r>
              <a:rPr lang="pt-BR" sz="1600" b="1" i="1" dirty="0" smtClean="0">
                <a:solidFill>
                  <a:srgbClr val="FF0000"/>
                </a:solidFill>
              </a:rPr>
              <a:t> </a:t>
            </a:r>
            <a:r>
              <a:rPr lang="pt-BR" sz="1600" b="1" i="1" dirty="0" err="1" smtClean="0">
                <a:solidFill>
                  <a:srgbClr val="FF0000"/>
                </a:solidFill>
              </a:rPr>
              <a:t>of</a:t>
            </a:r>
            <a:r>
              <a:rPr lang="pt-BR" sz="1600" b="1" i="1" dirty="0" smtClean="0">
                <a:solidFill>
                  <a:srgbClr val="FF0000"/>
                </a:solidFill>
              </a:rPr>
              <a:t> </a:t>
            </a:r>
            <a:r>
              <a:rPr lang="pt-BR" sz="1600" b="1" i="1" dirty="0" err="1" smtClean="0">
                <a:solidFill>
                  <a:srgbClr val="FF0000"/>
                </a:solidFill>
              </a:rPr>
              <a:t>Chemical</a:t>
            </a:r>
            <a:r>
              <a:rPr lang="pt-BR" sz="1600" b="1" i="1" dirty="0" smtClean="0">
                <a:solidFill>
                  <a:srgbClr val="FF0000"/>
                </a:solidFill>
              </a:rPr>
              <a:t> </a:t>
            </a:r>
            <a:r>
              <a:rPr lang="pt-BR" sz="1600" b="1" i="1" dirty="0" err="1" smtClean="0">
                <a:solidFill>
                  <a:srgbClr val="FF0000"/>
                </a:solidFill>
              </a:rPr>
              <a:t>and</a:t>
            </a:r>
            <a:r>
              <a:rPr lang="pt-BR" sz="1600" b="1" i="1" dirty="0" smtClean="0">
                <a:solidFill>
                  <a:srgbClr val="FF0000"/>
                </a:solidFill>
              </a:rPr>
              <a:t> </a:t>
            </a:r>
            <a:r>
              <a:rPr lang="pt-BR" sz="1600" b="1" i="1" dirty="0" err="1" smtClean="0">
                <a:solidFill>
                  <a:srgbClr val="FF0000"/>
                </a:solidFill>
              </a:rPr>
              <a:t>Engineering</a:t>
            </a:r>
            <a:r>
              <a:rPr lang="pt-BR" sz="1600" b="1" i="1" dirty="0" smtClean="0">
                <a:solidFill>
                  <a:srgbClr val="FF0000"/>
                </a:solidFill>
              </a:rPr>
              <a:t> Data (ASAP).</a:t>
            </a:r>
            <a:endParaRPr lang="pt-BR" sz="1600" b="1" dirty="0">
              <a:solidFill>
                <a:srgbClr val="FF0000"/>
              </a:solidFill>
            </a:endParaRPr>
          </a:p>
        </p:txBody>
      </p:sp>
      <p:sp>
        <p:nvSpPr>
          <p:cNvPr id="9" name="Seta para a direita listrada 8"/>
          <p:cNvSpPr/>
          <p:nvPr/>
        </p:nvSpPr>
        <p:spPr>
          <a:xfrm>
            <a:off x="5292080" y="3538291"/>
            <a:ext cx="720080" cy="360040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pic>
        <p:nvPicPr>
          <p:cNvPr id="10" name="Imagem 9" descr="logo_raa_2012_sem_UFRN_b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19899" y="51884"/>
            <a:ext cx="1118807" cy="828000"/>
          </a:xfrm>
          <a:prstGeom prst="rect">
            <a:avLst/>
          </a:prstGeom>
        </p:spPr>
      </p:pic>
      <p:pic>
        <p:nvPicPr>
          <p:cNvPr id="11" name="Picture 2" descr="http://www.nupeg.ufrn.br/raanne2012/raa_images/prh3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99060"/>
            <a:ext cx="1711842" cy="73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63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Especificação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Densidade a 20ºC: 850 – 900 kg/m³</a:t>
            </a:r>
          </a:p>
          <a:p>
            <a:r>
              <a:rPr lang="pt-BR" dirty="0" smtClean="0"/>
              <a:t>Viscosidade cinemática a 40ºC: 3 – 6 mm²/s</a:t>
            </a:r>
          </a:p>
          <a:p>
            <a:endParaRPr lang="pt-BR" dirty="0"/>
          </a:p>
          <a:p>
            <a:pPr marL="0" indent="0">
              <a:buNone/>
            </a:pPr>
            <a:r>
              <a:rPr lang="pt-BR" dirty="0" smtClean="0">
                <a:solidFill>
                  <a:srgbClr val="FF0000"/>
                </a:solidFill>
              </a:rPr>
              <a:t>Mistura adequada: 8,5 % de biodiesel de soja + 8,5 % de óleo de soja.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2789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Trabalhos Publicados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1700" dirty="0">
                <a:solidFill>
                  <a:srgbClr val="FF0000"/>
                </a:solidFill>
              </a:rPr>
              <a:t>Carlos </a:t>
            </a:r>
            <a:r>
              <a:rPr lang="pt-BR" sz="1700" dirty="0" smtClean="0">
                <a:solidFill>
                  <a:srgbClr val="FF0000"/>
                </a:solidFill>
              </a:rPr>
              <a:t>A. </a:t>
            </a:r>
            <a:r>
              <a:rPr lang="pt-BR" sz="1700" dirty="0">
                <a:solidFill>
                  <a:srgbClr val="FF0000"/>
                </a:solidFill>
              </a:rPr>
              <a:t>Nogueira Jr</a:t>
            </a:r>
            <a:r>
              <a:rPr lang="pt-BR" sz="1700" dirty="0"/>
              <a:t>., Filipe X. Feitosa, Fabiano A. N. </a:t>
            </a:r>
            <a:r>
              <a:rPr lang="pt-BR" sz="1700" dirty="0" err="1"/>
              <a:t>Fernades</a:t>
            </a:r>
            <a:r>
              <a:rPr lang="pt-BR" sz="1700" dirty="0"/>
              <a:t>, </a:t>
            </a:r>
            <a:r>
              <a:rPr lang="pt-BR" sz="1700" dirty="0" err="1"/>
              <a:t>Rílvia</a:t>
            </a:r>
            <a:r>
              <a:rPr lang="pt-BR" sz="1700" dirty="0"/>
              <a:t> S. Santiago-Aguiar, </a:t>
            </a:r>
            <a:r>
              <a:rPr lang="pt-BR" sz="1700" dirty="0" err="1"/>
              <a:t>Hosiberto</a:t>
            </a:r>
            <a:r>
              <a:rPr lang="pt-BR" sz="1700" dirty="0"/>
              <a:t> B. de Sant´Ana. </a:t>
            </a:r>
            <a:r>
              <a:rPr lang="pt-BR" sz="1700" dirty="0" err="1"/>
              <a:t>Densities</a:t>
            </a:r>
            <a:r>
              <a:rPr lang="pt-BR" sz="1700" dirty="0"/>
              <a:t> </a:t>
            </a:r>
            <a:r>
              <a:rPr lang="pt-BR" sz="1700" dirty="0" err="1"/>
              <a:t>and</a:t>
            </a:r>
            <a:r>
              <a:rPr lang="pt-BR" sz="1700" dirty="0"/>
              <a:t> </a:t>
            </a:r>
            <a:r>
              <a:rPr lang="pt-BR" sz="1700" dirty="0" err="1"/>
              <a:t>Viscosities</a:t>
            </a:r>
            <a:r>
              <a:rPr lang="pt-BR" sz="1700" dirty="0"/>
              <a:t> </a:t>
            </a:r>
            <a:r>
              <a:rPr lang="pt-BR" sz="1700" dirty="0" err="1"/>
              <a:t>of</a:t>
            </a:r>
            <a:r>
              <a:rPr lang="pt-BR" sz="1700" dirty="0"/>
              <a:t> </a:t>
            </a:r>
            <a:r>
              <a:rPr lang="pt-BR" sz="1700" dirty="0" err="1"/>
              <a:t>Binary</a:t>
            </a:r>
            <a:r>
              <a:rPr lang="pt-BR" sz="1700" dirty="0"/>
              <a:t> </a:t>
            </a:r>
            <a:r>
              <a:rPr lang="pt-BR" sz="1700" dirty="0" err="1"/>
              <a:t>Mixtures</a:t>
            </a:r>
            <a:r>
              <a:rPr lang="pt-BR" sz="1700" dirty="0"/>
              <a:t> </a:t>
            </a:r>
            <a:r>
              <a:rPr lang="pt-BR" sz="1700" dirty="0" err="1"/>
              <a:t>of</a:t>
            </a:r>
            <a:r>
              <a:rPr lang="pt-BR" sz="1700" dirty="0"/>
              <a:t> </a:t>
            </a:r>
            <a:r>
              <a:rPr lang="pt-BR" sz="1700" dirty="0" err="1"/>
              <a:t>Babassu</a:t>
            </a:r>
            <a:r>
              <a:rPr lang="pt-BR" sz="1700" dirty="0"/>
              <a:t> Biodiesel + </a:t>
            </a:r>
            <a:r>
              <a:rPr lang="pt-BR" sz="1700" dirty="0" err="1"/>
              <a:t>Cotton</a:t>
            </a:r>
            <a:r>
              <a:rPr lang="pt-BR" sz="1700" dirty="0"/>
              <a:t> </a:t>
            </a:r>
            <a:r>
              <a:rPr lang="pt-BR" sz="1700" dirty="0" err="1"/>
              <a:t>Seed</a:t>
            </a:r>
            <a:r>
              <a:rPr lang="pt-BR" sz="1700" dirty="0"/>
              <a:t> </a:t>
            </a:r>
            <a:r>
              <a:rPr lang="pt-BR" sz="1700" dirty="0" err="1"/>
              <a:t>or</a:t>
            </a:r>
            <a:r>
              <a:rPr lang="pt-BR" sz="1700" dirty="0"/>
              <a:t> </a:t>
            </a:r>
            <a:r>
              <a:rPr lang="pt-BR" sz="1700" dirty="0" err="1"/>
              <a:t>Soybean</a:t>
            </a:r>
            <a:r>
              <a:rPr lang="pt-BR" sz="1700" dirty="0"/>
              <a:t> Biodiesel </a:t>
            </a:r>
            <a:r>
              <a:rPr lang="pt-BR" sz="1700" dirty="0" err="1"/>
              <a:t>at</a:t>
            </a:r>
            <a:r>
              <a:rPr lang="pt-BR" sz="1700" dirty="0"/>
              <a:t> </a:t>
            </a:r>
            <a:r>
              <a:rPr lang="pt-BR" sz="1700" dirty="0" err="1"/>
              <a:t>Different</a:t>
            </a:r>
            <a:r>
              <a:rPr lang="pt-BR" sz="1700" dirty="0"/>
              <a:t> </a:t>
            </a:r>
            <a:r>
              <a:rPr lang="pt-BR" sz="1700" dirty="0" err="1"/>
              <a:t>Temperatures</a:t>
            </a:r>
            <a:r>
              <a:rPr lang="pt-BR" sz="1700" i="1" dirty="0"/>
              <a:t>. </a:t>
            </a:r>
            <a:r>
              <a:rPr lang="pt-BR" sz="1700" i="1" dirty="0" err="1"/>
              <a:t>Journal</a:t>
            </a:r>
            <a:r>
              <a:rPr lang="pt-BR" sz="1700" i="1" dirty="0"/>
              <a:t> </a:t>
            </a:r>
            <a:r>
              <a:rPr lang="pt-BR" sz="1700" i="1" dirty="0" err="1"/>
              <a:t>of</a:t>
            </a:r>
            <a:r>
              <a:rPr lang="pt-BR" sz="1700" i="1" dirty="0"/>
              <a:t> </a:t>
            </a:r>
            <a:r>
              <a:rPr lang="pt-BR" sz="1700" i="1" dirty="0" err="1"/>
              <a:t>Chemical</a:t>
            </a:r>
            <a:r>
              <a:rPr lang="pt-BR" sz="1700" i="1" dirty="0"/>
              <a:t> </a:t>
            </a:r>
            <a:r>
              <a:rPr lang="pt-BR" sz="1700" i="1" dirty="0" err="1"/>
              <a:t>and</a:t>
            </a:r>
            <a:r>
              <a:rPr lang="pt-BR" sz="1700" i="1" dirty="0"/>
              <a:t> </a:t>
            </a:r>
            <a:r>
              <a:rPr lang="pt-BR" sz="1700" i="1" dirty="0" err="1"/>
              <a:t>Engineering</a:t>
            </a:r>
            <a:r>
              <a:rPr lang="pt-BR" sz="1700" i="1" dirty="0"/>
              <a:t> Data</a:t>
            </a:r>
            <a:r>
              <a:rPr lang="pt-BR" sz="1700" dirty="0"/>
              <a:t>, v. 55, p. 5305-5310, 2010. </a:t>
            </a:r>
            <a:r>
              <a:rPr lang="pt-BR" sz="1700" dirty="0">
                <a:hlinkClick r:id="rId2"/>
              </a:rPr>
              <a:t>DOI: 10.1021/je1003862</a:t>
            </a:r>
            <a:endParaRPr lang="pt-BR" sz="1700" dirty="0"/>
          </a:p>
          <a:p>
            <a:pPr marL="0" indent="0" algn="just">
              <a:buNone/>
            </a:pPr>
            <a:endParaRPr lang="pt-BR" sz="1700" dirty="0" smtClean="0"/>
          </a:p>
          <a:p>
            <a:pPr marL="0" indent="0" algn="just">
              <a:buNone/>
            </a:pPr>
            <a:r>
              <a:rPr lang="pt-BR" sz="1700" dirty="0" smtClean="0"/>
              <a:t>Rodrigo </a:t>
            </a:r>
            <a:r>
              <a:rPr lang="pt-BR" sz="1700" dirty="0"/>
              <a:t>C. Parente, </a:t>
            </a:r>
            <a:r>
              <a:rPr lang="pt-BR" sz="1700" dirty="0">
                <a:solidFill>
                  <a:srgbClr val="FF0000"/>
                </a:solidFill>
              </a:rPr>
              <a:t>Carlos A. Nogueira Jr</a:t>
            </a:r>
            <a:r>
              <a:rPr lang="pt-BR" sz="1700" dirty="0"/>
              <a:t>., Frederico R. do Carmo, Larissa P. Lima, Fabiano A. N. </a:t>
            </a:r>
            <a:r>
              <a:rPr lang="pt-BR" sz="1700" dirty="0" err="1"/>
              <a:t>Fernades</a:t>
            </a:r>
            <a:r>
              <a:rPr lang="pt-BR" sz="1700" dirty="0"/>
              <a:t>, </a:t>
            </a:r>
            <a:r>
              <a:rPr lang="pt-BR" sz="1700" dirty="0" err="1"/>
              <a:t>Rílvia</a:t>
            </a:r>
            <a:r>
              <a:rPr lang="pt-BR" sz="1700" dirty="0"/>
              <a:t> S. Santiago-Aguiar, </a:t>
            </a:r>
            <a:r>
              <a:rPr lang="pt-BR" sz="1700" dirty="0" err="1"/>
              <a:t>Hosiberto</a:t>
            </a:r>
            <a:r>
              <a:rPr lang="pt-BR" sz="1700" dirty="0"/>
              <a:t> B. de </a:t>
            </a:r>
            <a:r>
              <a:rPr lang="pt-BR" sz="1700" dirty="0" smtClean="0"/>
              <a:t>Sant´Ana.</a:t>
            </a:r>
            <a:r>
              <a:rPr lang="pt-BR" sz="1700" dirty="0"/>
              <a:t> </a:t>
            </a:r>
            <a:r>
              <a:rPr lang="pt-BR" sz="1700" dirty="0" err="1" smtClean="0"/>
              <a:t>Excess</a:t>
            </a:r>
            <a:r>
              <a:rPr lang="pt-BR" sz="1700" dirty="0" smtClean="0"/>
              <a:t> </a:t>
            </a:r>
            <a:r>
              <a:rPr lang="pt-BR" sz="1700" dirty="0"/>
              <a:t>Volumes </a:t>
            </a:r>
            <a:r>
              <a:rPr lang="pt-BR" sz="1700" dirty="0" err="1"/>
              <a:t>and</a:t>
            </a:r>
            <a:r>
              <a:rPr lang="pt-BR" sz="1700" dirty="0"/>
              <a:t> </a:t>
            </a:r>
            <a:r>
              <a:rPr lang="pt-BR" sz="1700" dirty="0" err="1"/>
              <a:t>Deviations</a:t>
            </a:r>
            <a:r>
              <a:rPr lang="pt-BR" sz="1700" dirty="0"/>
              <a:t> </a:t>
            </a:r>
            <a:r>
              <a:rPr lang="pt-BR" sz="1700" dirty="0" err="1"/>
              <a:t>of</a:t>
            </a:r>
            <a:r>
              <a:rPr lang="pt-BR" sz="1700" dirty="0"/>
              <a:t> </a:t>
            </a:r>
            <a:r>
              <a:rPr lang="pt-BR" sz="1700" dirty="0" err="1"/>
              <a:t>Viscosities</a:t>
            </a:r>
            <a:r>
              <a:rPr lang="pt-BR" sz="1700" dirty="0"/>
              <a:t> </a:t>
            </a:r>
            <a:r>
              <a:rPr lang="pt-BR" sz="1700" dirty="0" err="1"/>
              <a:t>of</a:t>
            </a:r>
            <a:r>
              <a:rPr lang="pt-BR" sz="1700" dirty="0"/>
              <a:t> </a:t>
            </a:r>
            <a:r>
              <a:rPr lang="pt-BR" sz="1700" dirty="0" err="1"/>
              <a:t>Binary</a:t>
            </a:r>
            <a:r>
              <a:rPr lang="pt-BR" sz="1700" dirty="0"/>
              <a:t> </a:t>
            </a:r>
            <a:r>
              <a:rPr lang="pt-BR" sz="1700" dirty="0" err="1"/>
              <a:t>Blends</a:t>
            </a:r>
            <a:r>
              <a:rPr lang="pt-BR" sz="1700" dirty="0"/>
              <a:t> </a:t>
            </a:r>
            <a:r>
              <a:rPr lang="pt-BR" sz="1700" dirty="0" err="1"/>
              <a:t>of</a:t>
            </a:r>
            <a:r>
              <a:rPr lang="pt-BR" sz="1700" dirty="0"/>
              <a:t> </a:t>
            </a:r>
            <a:r>
              <a:rPr lang="pt-BR" sz="1700" dirty="0" err="1"/>
              <a:t>Sunflower</a:t>
            </a:r>
            <a:r>
              <a:rPr lang="pt-BR" sz="1700" dirty="0"/>
              <a:t> Biodiesel + Diesel </a:t>
            </a:r>
            <a:r>
              <a:rPr lang="pt-BR" sz="1700" dirty="0" err="1"/>
              <a:t>and</a:t>
            </a:r>
            <a:r>
              <a:rPr lang="pt-BR" sz="1700" dirty="0"/>
              <a:t> </a:t>
            </a:r>
            <a:r>
              <a:rPr lang="pt-BR" sz="1700" dirty="0" err="1"/>
              <a:t>Fish</a:t>
            </a:r>
            <a:r>
              <a:rPr lang="pt-BR" sz="1700" dirty="0"/>
              <a:t> </a:t>
            </a:r>
            <a:r>
              <a:rPr lang="pt-BR" sz="1700" dirty="0" err="1"/>
              <a:t>Oil</a:t>
            </a:r>
            <a:r>
              <a:rPr lang="pt-BR" sz="1700" dirty="0"/>
              <a:t> Biodiesel + Diesel </a:t>
            </a:r>
            <a:r>
              <a:rPr lang="pt-BR" sz="1700" dirty="0" err="1"/>
              <a:t>at</a:t>
            </a:r>
            <a:r>
              <a:rPr lang="pt-BR" sz="1700" dirty="0"/>
              <a:t> </a:t>
            </a:r>
            <a:r>
              <a:rPr lang="pt-BR" sz="1700" dirty="0" err="1"/>
              <a:t>Various</a:t>
            </a:r>
            <a:r>
              <a:rPr lang="pt-BR" sz="1700" dirty="0"/>
              <a:t> </a:t>
            </a:r>
            <a:r>
              <a:rPr lang="pt-BR" sz="1700" dirty="0" err="1" smtClean="0"/>
              <a:t>Temperatures</a:t>
            </a:r>
            <a:r>
              <a:rPr lang="pt-BR" sz="1700" dirty="0" smtClean="0"/>
              <a:t>.</a:t>
            </a:r>
            <a:r>
              <a:rPr lang="pt-BR" sz="1700" dirty="0"/>
              <a:t> </a:t>
            </a:r>
            <a:r>
              <a:rPr lang="pt-BR" sz="1700" i="1" dirty="0" err="1" smtClean="0"/>
              <a:t>Journal</a:t>
            </a:r>
            <a:r>
              <a:rPr lang="pt-BR" sz="1700" i="1" dirty="0" smtClean="0"/>
              <a:t> </a:t>
            </a:r>
            <a:r>
              <a:rPr lang="pt-BR" sz="1700" i="1" dirty="0" err="1"/>
              <a:t>of</a:t>
            </a:r>
            <a:r>
              <a:rPr lang="pt-BR" sz="1700" i="1" dirty="0"/>
              <a:t> </a:t>
            </a:r>
            <a:r>
              <a:rPr lang="pt-BR" sz="1700" i="1" dirty="0" err="1"/>
              <a:t>Chemical</a:t>
            </a:r>
            <a:r>
              <a:rPr lang="pt-BR" sz="1700" i="1" dirty="0"/>
              <a:t> </a:t>
            </a:r>
            <a:r>
              <a:rPr lang="pt-BR" sz="1700" i="1" dirty="0" err="1"/>
              <a:t>and</a:t>
            </a:r>
            <a:r>
              <a:rPr lang="pt-BR" sz="1700" i="1" dirty="0"/>
              <a:t> </a:t>
            </a:r>
            <a:r>
              <a:rPr lang="pt-BR" sz="1700" i="1" dirty="0" err="1"/>
              <a:t>Engineering</a:t>
            </a:r>
            <a:r>
              <a:rPr lang="pt-BR" sz="1700" i="1" dirty="0"/>
              <a:t> Data</a:t>
            </a:r>
            <a:r>
              <a:rPr lang="pt-BR" sz="1700" dirty="0"/>
              <a:t>, v. 56, p. 3061-3067, </a:t>
            </a:r>
            <a:r>
              <a:rPr lang="pt-BR" sz="1700" dirty="0" smtClean="0"/>
              <a:t>2011.</a:t>
            </a:r>
            <a:r>
              <a:rPr lang="pt-BR" sz="1700" dirty="0"/>
              <a:t> </a:t>
            </a:r>
            <a:r>
              <a:rPr lang="pt-BR" sz="1700" dirty="0" smtClean="0">
                <a:hlinkClick r:id="rId3"/>
              </a:rPr>
              <a:t>DOI</a:t>
            </a:r>
            <a:r>
              <a:rPr lang="pt-BR" sz="1700" dirty="0">
                <a:hlinkClick r:id="rId3"/>
              </a:rPr>
              <a:t>: </a:t>
            </a:r>
            <a:r>
              <a:rPr lang="pt-BR" sz="1700" dirty="0" smtClean="0">
                <a:hlinkClick r:id="rId3"/>
              </a:rPr>
              <a:t>10.1021/je200120t</a:t>
            </a:r>
            <a:endParaRPr lang="pt-BR" sz="1700" dirty="0" smtClean="0"/>
          </a:p>
          <a:p>
            <a:pPr marL="0" indent="0" algn="just">
              <a:buNone/>
            </a:pPr>
            <a:endParaRPr lang="pt-BR" sz="1700" dirty="0"/>
          </a:p>
          <a:p>
            <a:pPr marL="0" indent="0" algn="just">
              <a:buNone/>
            </a:pPr>
            <a:r>
              <a:rPr lang="pt-BR" sz="1700" dirty="0" smtClean="0">
                <a:solidFill>
                  <a:srgbClr val="FF0000"/>
                </a:solidFill>
              </a:rPr>
              <a:t>Carlos A. Nogueira Jr</a:t>
            </a:r>
            <a:r>
              <a:rPr lang="pt-BR" sz="1700" dirty="0" smtClean="0"/>
              <a:t>., Frederico R. do Carmo, Diego Santiago, Victor Nogueira, Fabiano A. N. Fernandes,  </a:t>
            </a:r>
            <a:r>
              <a:rPr lang="pt-BR" sz="1700" dirty="0" err="1" smtClean="0"/>
              <a:t>Rílvia</a:t>
            </a:r>
            <a:r>
              <a:rPr lang="pt-BR" sz="1700" dirty="0" smtClean="0"/>
              <a:t> S. Santiago-Aguiar, </a:t>
            </a:r>
            <a:r>
              <a:rPr lang="pt-BR" sz="1700" dirty="0" err="1" smtClean="0"/>
              <a:t>Hosiberto</a:t>
            </a:r>
            <a:r>
              <a:rPr lang="pt-BR" sz="1700" dirty="0" smtClean="0"/>
              <a:t> B. de Sant’Ana. </a:t>
            </a:r>
            <a:r>
              <a:rPr lang="en-US" sz="1800" dirty="0"/>
              <a:t>Viscosities and Densities of Ternary Blends of Diesel + Soybean Biodiesel + Soybean </a:t>
            </a:r>
            <a:r>
              <a:rPr lang="en-US" sz="1800" dirty="0" smtClean="0"/>
              <a:t>Oil. </a:t>
            </a:r>
            <a:r>
              <a:rPr lang="en-US" sz="1800" i="1" dirty="0" smtClean="0"/>
              <a:t>Journal of Chemical and Engineering Data (ASAP).</a:t>
            </a:r>
            <a:endParaRPr lang="en-US" sz="1800" dirty="0"/>
          </a:p>
          <a:p>
            <a:pPr marL="0" indent="0" algn="just">
              <a:buNone/>
            </a:pPr>
            <a:endParaRPr lang="pt-BR" sz="1700" dirty="0" smtClean="0"/>
          </a:p>
          <a:p>
            <a:pPr marL="0" indent="0" algn="just">
              <a:buNone/>
            </a:pPr>
            <a:endParaRPr lang="pt-BR" sz="1700" dirty="0"/>
          </a:p>
          <a:p>
            <a:pPr marL="0" indent="0" algn="just">
              <a:buNone/>
            </a:pPr>
            <a:endParaRPr lang="pt-BR" sz="1700" dirty="0"/>
          </a:p>
          <a:p>
            <a:pPr marL="0" indent="0" algn="just">
              <a:buNone/>
            </a:pPr>
            <a:endParaRPr lang="pt-BR" sz="1700" dirty="0" smtClean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0743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Agradecimentos</a:t>
            </a:r>
            <a:endParaRPr lang="pt-BR" dirty="0"/>
          </a:p>
        </p:txBody>
      </p:sp>
      <p:pic>
        <p:nvPicPr>
          <p:cNvPr id="4" name="Picture 2" descr="http://www.nupeg.ufrn.br/raanne2012/raa_images/prh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060847"/>
            <a:ext cx="1851480" cy="79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 descr="fine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033" y="1844824"/>
            <a:ext cx="2012418" cy="1224136"/>
          </a:xfrm>
          <a:prstGeom prst="rect">
            <a:avLst/>
          </a:prstGeom>
        </p:spPr>
      </p:pic>
      <p:pic>
        <p:nvPicPr>
          <p:cNvPr id="7" name="Imagem 10" descr="cabeçalho RAA 2010-ok.jpg"/>
          <p:cNvPicPr>
            <a:picLocks noChangeAspect="1"/>
          </p:cNvPicPr>
          <p:nvPr/>
        </p:nvPicPr>
        <p:blipFill>
          <a:blip r:embed="rId4"/>
          <a:srcRect l="20262" t="7106" r="64133" b="5139"/>
          <a:stretch>
            <a:fillRect/>
          </a:stretch>
        </p:blipFill>
        <p:spPr bwMode="auto">
          <a:xfrm>
            <a:off x="845785" y="3717032"/>
            <a:ext cx="1941361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m 9" descr="PRH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52564" y="2060848"/>
            <a:ext cx="2340419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m 8" descr="logoANP_h_fundobranco_cor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91880" y="3733385"/>
            <a:ext cx="2245706" cy="9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99439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Sumário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Motivação / Desafios</a:t>
            </a:r>
          </a:p>
          <a:p>
            <a:r>
              <a:rPr lang="pt-BR" sz="2800" dirty="0" smtClean="0"/>
              <a:t>Objetivos</a:t>
            </a:r>
          </a:p>
          <a:p>
            <a:r>
              <a:rPr lang="pt-BR" sz="2800" dirty="0" smtClean="0"/>
              <a:t>Biodiesel</a:t>
            </a:r>
          </a:p>
          <a:p>
            <a:r>
              <a:rPr lang="pt-BR" sz="2800" dirty="0" smtClean="0"/>
              <a:t>Aplicação na Indústria </a:t>
            </a:r>
          </a:p>
          <a:p>
            <a:r>
              <a:rPr lang="pt-BR" sz="2800" dirty="0" smtClean="0"/>
              <a:t>Materiais e Métodos</a:t>
            </a:r>
          </a:p>
          <a:p>
            <a:r>
              <a:rPr lang="pt-BR" sz="2800" dirty="0" smtClean="0"/>
              <a:t>Densidade</a:t>
            </a:r>
          </a:p>
          <a:p>
            <a:r>
              <a:rPr lang="pt-BR" sz="2800" dirty="0" smtClean="0"/>
              <a:t>Viscosidade</a:t>
            </a:r>
            <a:endParaRPr lang="pt-BR" sz="2800" dirty="0" smtClean="0"/>
          </a:p>
        </p:txBody>
      </p:sp>
      <p:pic>
        <p:nvPicPr>
          <p:cNvPr id="4" name="Imagem 3" descr="logo_raa_2012_sem_UFRN_b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19899" y="51884"/>
            <a:ext cx="1118807" cy="828000"/>
          </a:xfrm>
          <a:prstGeom prst="rect">
            <a:avLst/>
          </a:prstGeom>
        </p:spPr>
      </p:pic>
      <p:pic>
        <p:nvPicPr>
          <p:cNvPr id="5" name="Picture 2" descr="http://www.nupeg.ufrn.br/raanne2012/raa_images/prh3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99060"/>
            <a:ext cx="1711842" cy="73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50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Obrigado!!!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Contatos: </a:t>
            </a:r>
          </a:p>
          <a:p>
            <a:pPr marL="0" indent="0">
              <a:buNone/>
            </a:pPr>
            <a:r>
              <a:rPr lang="pt-BR" dirty="0" smtClean="0"/>
              <a:t>Carlos N. – </a:t>
            </a:r>
            <a:r>
              <a:rPr lang="pt-BR" dirty="0" smtClean="0">
                <a:hlinkClick r:id="rId2"/>
              </a:rPr>
              <a:t>carlosaugustonj@yahoo.com.br</a:t>
            </a:r>
            <a:endParaRPr lang="pt-BR" dirty="0" smtClean="0"/>
          </a:p>
          <a:p>
            <a:pPr marL="0" indent="0">
              <a:buNone/>
            </a:pPr>
            <a:r>
              <a:rPr lang="pt-BR" dirty="0" err="1" smtClean="0"/>
              <a:t>Hosiberto</a:t>
            </a:r>
            <a:r>
              <a:rPr lang="pt-BR" dirty="0" smtClean="0"/>
              <a:t> B. de Sant’Ana – </a:t>
            </a:r>
            <a:r>
              <a:rPr lang="pt-BR" dirty="0" smtClean="0">
                <a:hlinkClick r:id="rId3"/>
              </a:rPr>
              <a:t>hbs@ufc.br</a:t>
            </a:r>
            <a:r>
              <a:rPr lang="pt-BR" dirty="0" smtClean="0"/>
              <a:t> 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5851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331275" y="441679"/>
            <a:ext cx="8229600" cy="1143000"/>
          </a:xfrm>
        </p:spPr>
        <p:txBody>
          <a:bodyPr/>
          <a:lstStyle/>
          <a:p>
            <a:r>
              <a:rPr lang="pt-BR" dirty="0" smtClean="0"/>
              <a:t>Motivação / Desafios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lipse 3"/>
          <p:cNvSpPr/>
          <p:nvPr/>
        </p:nvSpPr>
        <p:spPr>
          <a:xfrm>
            <a:off x="251520" y="1584679"/>
            <a:ext cx="3744416" cy="2160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323528" y="2341633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E</a:t>
            </a:r>
            <a:r>
              <a:rPr lang="pt-BR" b="1" dirty="0" smtClean="0"/>
              <a:t>specificação das misturas de biodiesel + diesel</a:t>
            </a:r>
            <a:endParaRPr lang="pt-BR" b="1" dirty="0"/>
          </a:p>
        </p:txBody>
      </p:sp>
      <p:sp>
        <p:nvSpPr>
          <p:cNvPr id="8" name="Elipse 7"/>
          <p:cNvSpPr/>
          <p:nvPr/>
        </p:nvSpPr>
        <p:spPr>
          <a:xfrm>
            <a:off x="5161532" y="4444292"/>
            <a:ext cx="3744416" cy="2160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5271569" y="4785748"/>
            <a:ext cx="34563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002060"/>
                </a:solidFill>
              </a:rPr>
              <a:t>Propriedades </a:t>
            </a:r>
            <a:r>
              <a:rPr lang="pt-BR" b="1" dirty="0" err="1" smtClean="0">
                <a:solidFill>
                  <a:srgbClr val="002060"/>
                </a:solidFill>
              </a:rPr>
              <a:t>Termofluidodinâmicas</a:t>
            </a:r>
            <a:endParaRPr lang="pt-BR" b="1" dirty="0" smtClean="0">
              <a:solidFill>
                <a:srgbClr val="002060"/>
              </a:solidFill>
            </a:endParaRPr>
          </a:p>
          <a:p>
            <a:pPr algn="ctr"/>
            <a:r>
              <a:rPr lang="pt-BR" b="1" dirty="0" smtClean="0"/>
              <a:t>VISCOSIDADE </a:t>
            </a:r>
            <a:endParaRPr lang="pt-BR" b="1" dirty="0" smtClean="0"/>
          </a:p>
          <a:p>
            <a:pPr algn="ctr"/>
            <a:r>
              <a:rPr lang="pt-BR" b="1" dirty="0" smtClean="0"/>
              <a:t>DENSIDADE</a:t>
            </a:r>
            <a:endParaRPr lang="pt-BR" b="1" dirty="0" smtClean="0"/>
          </a:p>
          <a:p>
            <a:pPr algn="ctr"/>
            <a:r>
              <a:rPr lang="pt-BR" b="1" dirty="0" smtClean="0"/>
              <a:t>VELOCIDADE DO SOM</a:t>
            </a:r>
          </a:p>
        </p:txBody>
      </p:sp>
      <p:sp>
        <p:nvSpPr>
          <p:cNvPr id="10" name="Seta para a direita 9"/>
          <p:cNvSpPr/>
          <p:nvPr/>
        </p:nvSpPr>
        <p:spPr>
          <a:xfrm rot="1849199">
            <a:off x="3419872" y="3709570"/>
            <a:ext cx="1656184" cy="6555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25144"/>
            <a:ext cx="3816424" cy="201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Imagem 10" descr="logo_raa_2012_sem_UFRN_b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19899" y="51884"/>
            <a:ext cx="1118807" cy="828000"/>
          </a:xfrm>
          <a:prstGeom prst="rect">
            <a:avLst/>
          </a:prstGeom>
        </p:spPr>
      </p:pic>
      <p:pic>
        <p:nvPicPr>
          <p:cNvPr id="13" name="Picture 2" descr="http://www.nupeg.ufrn.br/raanne2012/raa_images/prh3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99060"/>
            <a:ext cx="1711842" cy="73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8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</p:txBody>
      </p:sp>
      <p:sp>
        <p:nvSpPr>
          <p:cNvPr id="4" name="Retângulo de cantos arredondados 3"/>
          <p:cNvSpPr/>
          <p:nvPr/>
        </p:nvSpPr>
        <p:spPr>
          <a:xfrm>
            <a:off x="179512" y="1745520"/>
            <a:ext cx="4464496" cy="18995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323528" y="1753782"/>
            <a:ext cx="40324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Medir viscosidade e densidade de sistemas binários e ternários contendo Óleo de Soja, Biodiesel de Soja e Diesel de petróleo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4644008" y="3244726"/>
            <a:ext cx="3816424" cy="3352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4750773" y="3292547"/>
            <a:ext cx="331236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Entender o efeito da composição e da temperatura nas propriedades termodinâmicas e de transporte, em especial propriedades de excesso e suas interações intermoleculares</a:t>
            </a:r>
            <a:endParaRPr lang="pt-BR" sz="2000" b="1" dirty="0"/>
          </a:p>
        </p:txBody>
      </p:sp>
      <p:pic>
        <p:nvPicPr>
          <p:cNvPr id="1026" name="Picture 2" descr="http://1.bp.blogspot.com/-_z8y7LP5UgA/TuJRe5JIEHI/AAAAAAAAAE0/mttikD7ZfOA/s1600/1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77" y="3861048"/>
            <a:ext cx="44767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8" descr="logo_raa_2012_sem_UFRN_b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19899" y="51884"/>
            <a:ext cx="1118807" cy="828000"/>
          </a:xfrm>
          <a:prstGeom prst="rect">
            <a:avLst/>
          </a:prstGeom>
        </p:spPr>
      </p:pic>
      <p:pic>
        <p:nvPicPr>
          <p:cNvPr id="10" name="Picture 2" descr="http://www.nupeg.ufrn.br/raanne2012/raa_images/prh3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99060"/>
            <a:ext cx="1711842" cy="73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40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Biodiesel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sz="2400" dirty="0" smtClean="0"/>
              <a:t>O Biodiesel é um conjunto de moléculas compostas por mono - ésteres de cadeia longa, derivados, na maioria das vezes, de óleo vegetal.</a:t>
            </a:r>
          </a:p>
          <a:p>
            <a:r>
              <a:rPr lang="pt-BR" sz="2400" dirty="0" smtClean="0"/>
              <a:t>O método de produção mais usado é a TRANSESTERIFICAÇÃO.</a:t>
            </a:r>
            <a:endParaRPr lang="pt-BR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501008"/>
            <a:ext cx="7147713" cy="273529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  <a:effectLst/>
          <a:extLst/>
        </p:spPr>
      </p:pic>
      <p:pic>
        <p:nvPicPr>
          <p:cNvPr id="5" name="Imagem 4" descr="logo_raa_2012_sem_UFRN_b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19899" y="51884"/>
            <a:ext cx="1118807" cy="828000"/>
          </a:xfrm>
          <a:prstGeom prst="rect">
            <a:avLst/>
          </a:prstGeom>
        </p:spPr>
      </p:pic>
      <p:pic>
        <p:nvPicPr>
          <p:cNvPr id="6" name="Picture 2" descr="http://www.nupeg.ufrn.br/raanne2012/raa_images/prh3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99060"/>
            <a:ext cx="1711842" cy="73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11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Biodiesel</a:t>
            </a:r>
            <a:br>
              <a:rPr lang="pt-BR" dirty="0" smtClean="0"/>
            </a:br>
            <a:r>
              <a:rPr lang="pt-BR" dirty="0" smtClean="0"/>
              <a:t>Vantagens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Menor emissão de óxido de enxofre</a:t>
            </a:r>
          </a:p>
          <a:p>
            <a:r>
              <a:rPr lang="pt-BR" dirty="0" smtClean="0"/>
              <a:t>50% menos emissão de material particulado</a:t>
            </a:r>
          </a:p>
          <a:p>
            <a:r>
              <a:rPr lang="pt-BR" dirty="0" smtClean="0"/>
              <a:t>Aproximadamente 80% menos emissões de gases propulsores do efeito estufa</a:t>
            </a:r>
          </a:p>
          <a:p>
            <a:r>
              <a:rPr lang="pt-BR" dirty="0" smtClean="0"/>
              <a:t>Biodegradável</a:t>
            </a:r>
          </a:p>
          <a:p>
            <a:r>
              <a:rPr lang="pt-BR" dirty="0" smtClean="0"/>
              <a:t>Possui alta lubricidade, aumentando a vida útil de motores à combustão</a:t>
            </a:r>
          </a:p>
          <a:p>
            <a:r>
              <a:rPr lang="pt-BR" dirty="0" smtClean="0"/>
              <a:t>Combustível Renovável</a:t>
            </a:r>
            <a:endParaRPr lang="pt-BR" dirty="0"/>
          </a:p>
        </p:txBody>
      </p:sp>
      <p:pic>
        <p:nvPicPr>
          <p:cNvPr id="4" name="Imagem 3" descr="logo_raa_2012_sem_UFRN_b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19899" y="51884"/>
            <a:ext cx="1118807" cy="828000"/>
          </a:xfrm>
          <a:prstGeom prst="rect">
            <a:avLst/>
          </a:prstGeom>
        </p:spPr>
      </p:pic>
      <p:pic>
        <p:nvPicPr>
          <p:cNvPr id="5" name="Picture 2" descr="http://www.nupeg.ufrn.br/raanne2012/raa_images/prh3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99060"/>
            <a:ext cx="1711842" cy="73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87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330" y="261208"/>
            <a:ext cx="5662972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APLICAÇÃO NA INDÚSTRIA DO PETRÓLEO</a:t>
            </a:r>
            <a:endParaRPr lang="pt-BR" dirty="0"/>
          </a:p>
        </p:txBody>
      </p:sp>
      <p:sp>
        <p:nvSpPr>
          <p:cNvPr id="4" name="Elipse 3"/>
          <p:cNvSpPr/>
          <p:nvPr/>
        </p:nvSpPr>
        <p:spPr>
          <a:xfrm>
            <a:off x="2627784" y="3654283"/>
            <a:ext cx="4104456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3213343" y="3927506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BIODIESEL</a:t>
            </a:r>
            <a:endParaRPr lang="pt-BR" sz="2400" b="1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2970732" y="5229200"/>
            <a:ext cx="3473476" cy="14894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3230396" y="5229200"/>
            <a:ext cx="30243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Adequação ao uso veicular e em </a:t>
            </a:r>
            <a:r>
              <a:rPr lang="pt-BR" b="1" dirty="0" smtClean="0"/>
              <a:t>locomotivas / Dimensionamento de equipamentos</a:t>
            </a:r>
            <a:endParaRPr lang="pt-BR" b="1" dirty="0"/>
          </a:p>
        </p:txBody>
      </p:sp>
      <p:sp>
        <p:nvSpPr>
          <p:cNvPr id="9" name="Retângulo de cantos arredondados 8"/>
          <p:cNvSpPr/>
          <p:nvPr/>
        </p:nvSpPr>
        <p:spPr>
          <a:xfrm>
            <a:off x="2915816" y="1675526"/>
            <a:ext cx="3528392" cy="13443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3131840" y="1988840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Incremento do uso na matriz energética nacional</a:t>
            </a:r>
            <a:endParaRPr lang="pt-BR" b="1" dirty="0"/>
          </a:p>
        </p:txBody>
      </p:sp>
      <p:sp>
        <p:nvSpPr>
          <p:cNvPr id="11" name="Seta para baixo 10"/>
          <p:cNvSpPr/>
          <p:nvPr/>
        </p:nvSpPr>
        <p:spPr>
          <a:xfrm>
            <a:off x="4535996" y="4725144"/>
            <a:ext cx="324036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 para cima 11"/>
          <p:cNvSpPr/>
          <p:nvPr/>
        </p:nvSpPr>
        <p:spPr>
          <a:xfrm>
            <a:off x="4535996" y="3019871"/>
            <a:ext cx="324036" cy="45229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2" descr="logo_raa_2012_sem_UFRN_b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19899" y="51884"/>
            <a:ext cx="1118807" cy="828000"/>
          </a:xfrm>
          <a:prstGeom prst="rect">
            <a:avLst/>
          </a:prstGeom>
        </p:spPr>
      </p:pic>
      <p:pic>
        <p:nvPicPr>
          <p:cNvPr id="14" name="Picture 2" descr="http://www.nupeg.ufrn.br/raanne2012/raa_images/prh3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99060"/>
            <a:ext cx="1711842" cy="73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59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Biodiesel</a:t>
            </a:r>
            <a:br>
              <a:rPr lang="pt-BR" dirty="0" smtClean="0"/>
            </a:br>
            <a:r>
              <a:rPr lang="pt-BR" dirty="0" smtClean="0"/>
              <a:t>Produção Nacional</a:t>
            </a:r>
            <a:endParaRPr lang="pt-BR" dirty="0"/>
          </a:p>
        </p:txBody>
      </p:sp>
      <p:pic>
        <p:nvPicPr>
          <p:cNvPr id="1026" name="Picture 2" descr="http://2.bp.blogspot.com/_TPJD-TkEmFU/Sr0O5ZO1T5I/AAAAAAAAA7M/66UrJv1s3_A/s400/soj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882" y="2420887"/>
            <a:ext cx="6255445" cy="352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 descr="logo_raa_2012_sem_UFRN_b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19899" y="51884"/>
            <a:ext cx="1118807" cy="828000"/>
          </a:xfrm>
          <a:prstGeom prst="rect">
            <a:avLst/>
          </a:prstGeom>
        </p:spPr>
      </p:pic>
      <p:pic>
        <p:nvPicPr>
          <p:cNvPr id="6" name="Picture 2" descr="http://www.nupeg.ufrn.br/raanne2012/raa_images/prh3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99060"/>
            <a:ext cx="1711842" cy="73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65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 smtClean="0"/>
          </a:p>
          <a:p>
            <a:endParaRPr lang="pt-BR" dirty="0"/>
          </a:p>
        </p:txBody>
      </p:sp>
      <p:sp>
        <p:nvSpPr>
          <p:cNvPr id="4" name="Elipse 3"/>
          <p:cNvSpPr/>
          <p:nvPr/>
        </p:nvSpPr>
        <p:spPr>
          <a:xfrm>
            <a:off x="1888119" y="1854129"/>
            <a:ext cx="5256584" cy="2880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490852" y="97215"/>
            <a:ext cx="3077390" cy="22173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5560527" y="90172"/>
            <a:ext cx="3168352" cy="230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2787239" y="4734449"/>
            <a:ext cx="3497514" cy="1944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2608199" y="5316582"/>
            <a:ext cx="381642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FFFF00"/>
                </a:solidFill>
              </a:rPr>
              <a:t>Biodiesel de Soja + Diesel</a:t>
            </a:r>
          </a:p>
          <a:p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5580112" y="927489"/>
            <a:ext cx="417646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FFFF00"/>
                </a:solidFill>
              </a:rPr>
              <a:t>Óleo de Soja + Diesel</a:t>
            </a:r>
          </a:p>
          <a:p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301355" y="713426"/>
            <a:ext cx="345638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FFFF00"/>
                </a:solidFill>
              </a:rPr>
              <a:t>Óleo de Soja + Biodiesel de Soja</a:t>
            </a:r>
          </a:p>
          <a:p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2339752" y="2814027"/>
            <a:ext cx="439248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FF00"/>
                </a:solidFill>
              </a:rPr>
              <a:t>Óleo de Soja + Biodiesel de Soja + Diesel</a:t>
            </a:r>
          </a:p>
          <a:p>
            <a:endParaRPr lang="pt-BR" dirty="0"/>
          </a:p>
        </p:txBody>
      </p:sp>
      <p:sp>
        <p:nvSpPr>
          <p:cNvPr id="17" name="Seta para cima e para baixo 16"/>
          <p:cNvSpPr/>
          <p:nvPr/>
        </p:nvSpPr>
        <p:spPr>
          <a:xfrm>
            <a:off x="4311762" y="4476020"/>
            <a:ext cx="448467" cy="80078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Seta para cima e para baixo 18"/>
          <p:cNvSpPr/>
          <p:nvPr/>
        </p:nvSpPr>
        <p:spPr>
          <a:xfrm rot="1998381">
            <a:off x="6130297" y="1850807"/>
            <a:ext cx="448467" cy="80078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Seta para cima e para baixo 19"/>
          <p:cNvSpPr/>
          <p:nvPr/>
        </p:nvSpPr>
        <p:spPr>
          <a:xfrm rot="19787580">
            <a:off x="2736772" y="1849722"/>
            <a:ext cx="448467" cy="80078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162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588</Words>
  <Application>Microsoft Office PowerPoint</Application>
  <PresentationFormat>Apresentação na tela (4:3)</PresentationFormat>
  <Paragraphs>90</Paragraphs>
  <Slides>20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1" baseType="lpstr">
      <vt:lpstr>Tema do Office</vt:lpstr>
      <vt:lpstr>Determinação de Propriedades Volumétricas e de Transporte de Sistemas Ternários (Óleo + Biodiesel + Diesel)</vt:lpstr>
      <vt:lpstr>Sumário</vt:lpstr>
      <vt:lpstr>Motivação / Desafios</vt:lpstr>
      <vt:lpstr>Objetivos</vt:lpstr>
      <vt:lpstr>Biodiesel</vt:lpstr>
      <vt:lpstr>Biodiesel Vantagens</vt:lpstr>
      <vt:lpstr>APLICAÇÃO NA INDÚSTRIA DO PETRÓLEO</vt:lpstr>
      <vt:lpstr>Biodiesel Produção Nacional</vt:lpstr>
      <vt:lpstr>Apresentação do PowerPoint</vt:lpstr>
      <vt:lpstr>Por que incluir o óleo de soja?</vt:lpstr>
      <vt:lpstr>Materiais e Métodos</vt:lpstr>
      <vt:lpstr>Materiais e Métodos</vt:lpstr>
      <vt:lpstr>Densidade</vt:lpstr>
      <vt:lpstr>Densidade</vt:lpstr>
      <vt:lpstr>Viscosidade</vt:lpstr>
      <vt:lpstr>Viscosidade</vt:lpstr>
      <vt:lpstr>Especificação</vt:lpstr>
      <vt:lpstr>Trabalhos Publicados</vt:lpstr>
      <vt:lpstr>Agradecimentos</vt:lpstr>
      <vt:lpstr>Obrigado!!!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Aruzza Mabel</dc:creator>
  <cp:lastModifiedBy>Carlos Júnior</cp:lastModifiedBy>
  <cp:revision>52</cp:revision>
  <dcterms:created xsi:type="dcterms:W3CDTF">2010-08-04T23:03:51Z</dcterms:created>
  <dcterms:modified xsi:type="dcterms:W3CDTF">2012-10-11T10:11:52Z</dcterms:modified>
</cp:coreProperties>
</file>