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84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7E0B8-898F-4D0C-A1B4-4139F86C211F}" type="datetimeFigureOut">
              <a:rPr lang="pt-BR" smtClean="0"/>
              <a:pPr/>
              <a:t>11/10/2012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0A2EB-1060-4696-9B6E-DE1FACD863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0A2EB-1060-4696-9B6E-DE1FACD86343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0A2EB-1060-4696-9B6E-DE1FACD86343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0A2EB-1060-4696-9B6E-DE1FACD86343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0A2EB-1060-4696-9B6E-DE1FACD86343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0A2EB-1060-4696-9B6E-DE1FACD86343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0A2EB-1060-4696-9B6E-DE1FACD86343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0A2EB-1060-4696-9B6E-DE1FACD86343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569D8-B8E2-406E-A20E-CD8449042A04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5BEC-7026-4506-87CA-F5A835B1AC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25573-6320-4851-ABEB-0A507D70ABB7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CBE0-83CF-452B-A7A6-E9D7E95469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F597A-A8FC-4A32-8D7A-5D991F6E4F25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78B13-A5A2-4A00-8400-2AAC56922A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10272-69DD-4832-B326-FAF658CEA88D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50FE8-0459-4067-978C-B708845107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5FA32-23C0-4D04-B125-B85F2EE3A153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53DB8-F54F-4D03-BA37-44F7F63FFB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1C766-F8C3-44E6-A10E-BB8D160DE47B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B3E1A-21D0-4DDC-BA6F-DB8DB1405B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2DE9F-059A-4D6C-BB17-3C70E1825ABA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D5722-32AA-4721-B32A-35D059D358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05846-AEFF-4A38-85B1-3AF2156A670A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2140F-738D-4C2C-8D84-81C963CB57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1D3AE-F726-4694-96FA-B8AA5E9089FE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07713-0C07-401C-B21E-CE4943FE4F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25183-D0DD-4933-AF8A-8BA579461B98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B05D5-3D06-47E7-A97A-945C2C6B56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6B6C83-78FD-44CA-8DDD-D37BFBB92402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0B113C-83F3-46D2-B389-A80577D6BF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11" Type="http://schemas.openxmlformats.org/officeDocument/2006/relationships/package" Target="../embeddings/Documento_do_Microsoft_Office_Word1.docx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11" Type="http://schemas.openxmlformats.org/officeDocument/2006/relationships/package" Target="../embeddings/Documento_do_Microsoft_Office_Word2.docx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11" Type="http://schemas.openxmlformats.org/officeDocument/2006/relationships/package" Target="../embeddings/Documento_do_Microsoft_Office_Word3.docx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jpeg"/><Relationship Id="rId11" Type="http://schemas.openxmlformats.org/officeDocument/2006/relationships/package" Target="../embeddings/Documento_do_Microsoft_Office_Word4.docx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215900" y="2325688"/>
            <a:ext cx="8028508" cy="3544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70000"/>
              <a:buFont typeface="Verdana" pitchFamily="32" charset="0"/>
              <a:buChar char="•"/>
              <a:defRPr/>
            </a:pPr>
            <a:r>
              <a:rPr lang="pt-BR" b="1" kern="0" dirty="0" smtClean="0">
                <a:latin typeface="Arial" pitchFamily="34" charset="0"/>
                <a:cs typeface="Arial" pitchFamily="34" charset="0"/>
              </a:rPr>
              <a:t> Pesquisador Visitante: Célio Gurgel Amorim  (MSC )</a:t>
            </a:r>
            <a:endParaRPr lang="pt-BR" b="1" kern="0" dirty="0">
              <a:latin typeface="Arial" pitchFamily="34" charset="0"/>
              <a:cs typeface="Arial" pitchFamily="34" charset="0"/>
            </a:endParaRPr>
          </a:p>
          <a:p>
            <a:pPr marL="341313" indent="-341313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70000"/>
              <a:buFont typeface="Verdana" pitchFamily="32" charset="0"/>
              <a:buChar char="•"/>
              <a:defRPr/>
            </a:pPr>
            <a:r>
              <a:rPr lang="pt-BR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pt-BR" b="1" kern="0" dirty="0" smtClean="0">
                <a:latin typeface="Arial" pitchFamily="34" charset="0"/>
                <a:cs typeface="Arial" pitchFamily="34" charset="0"/>
              </a:rPr>
              <a:t>Coordenador</a:t>
            </a:r>
            <a:r>
              <a:rPr lang="pt-BR" b="1" kern="0" dirty="0">
                <a:latin typeface="Arial" pitchFamily="34" charset="0"/>
                <a:cs typeface="Arial" pitchFamily="34" charset="0"/>
              </a:rPr>
              <a:t>: Prof.  Dr. </a:t>
            </a:r>
            <a:r>
              <a:rPr lang="pt-BR" b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b="1" kern="0" dirty="0" err="1" smtClean="0">
                <a:latin typeface="Arial" pitchFamily="34" charset="0"/>
                <a:cs typeface="Arial" pitchFamily="34" charset="0"/>
              </a:rPr>
              <a:t>Tarcilio</a:t>
            </a:r>
            <a:r>
              <a:rPr lang="pt-BR" b="1" kern="0" dirty="0" smtClean="0">
                <a:latin typeface="Arial" pitchFamily="34" charset="0"/>
                <a:cs typeface="Arial" pitchFamily="34" charset="0"/>
              </a:rPr>
              <a:t> Viana Dutra Junior</a:t>
            </a:r>
          </a:p>
          <a:p>
            <a:pPr>
              <a:lnSpc>
                <a:spcPct val="150000"/>
              </a:lnSpc>
            </a:pPr>
            <a:r>
              <a:rPr lang="pt-BR" b="1" kern="0" dirty="0" smtClean="0">
                <a:latin typeface="Arial" pitchFamily="34" charset="0"/>
                <a:cs typeface="Arial" pitchFamily="34" charset="0"/>
              </a:rPr>
              <a:t>       Membros da Comissão Gestora:</a:t>
            </a:r>
          </a:p>
          <a:p>
            <a:pPr>
              <a:lnSpc>
                <a:spcPct val="150000"/>
              </a:lnSpc>
            </a:pPr>
            <a:r>
              <a:rPr lang="pt-BR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Prof. Dr. </a:t>
            </a:r>
            <a:r>
              <a:rPr lang="pt-BR" b="1" dirty="0" smtClean="0">
                <a:solidFill>
                  <a:srgbClr val="002060"/>
                </a:solidFill>
              </a:rPr>
              <a:t>Wilson da Mata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			</a:t>
            </a:r>
            <a:r>
              <a:rPr lang="pt-BR" b="1" dirty="0" err="1" smtClean="0">
                <a:solidFill>
                  <a:srgbClr val="002060"/>
                </a:solidFill>
              </a:rPr>
              <a:t>Profª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b="1" dirty="0" err="1" smtClean="0">
                <a:solidFill>
                  <a:srgbClr val="002060"/>
                </a:solidFill>
              </a:rPr>
              <a:t>Drª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b="1" dirty="0" err="1" smtClean="0">
                <a:solidFill>
                  <a:srgbClr val="002060"/>
                </a:solidFill>
              </a:rPr>
              <a:t>Jennys</a:t>
            </a:r>
            <a:r>
              <a:rPr lang="pt-BR" b="1" dirty="0" smtClean="0">
                <a:solidFill>
                  <a:srgbClr val="002060"/>
                </a:solidFill>
              </a:rPr>
              <a:t> Lourdes Meneses </a:t>
            </a:r>
            <a:r>
              <a:rPr lang="pt-BR" b="1" dirty="0" err="1" smtClean="0">
                <a:solidFill>
                  <a:srgbClr val="002060"/>
                </a:solidFill>
              </a:rPr>
              <a:t>Barillas</a:t>
            </a:r>
            <a:endParaRPr lang="pt-BR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			Prof.  Dr. Marcos Allyson Felipe Rodrigues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			Prof.  Dr. Edney Rafael Viana Pinheiro Galvão</a:t>
            </a:r>
          </a:p>
          <a:p>
            <a:pPr marL="341313" indent="-341313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70000"/>
              <a:buFont typeface="Verdana" pitchFamily="32" charset="0"/>
              <a:buChar char="•"/>
              <a:defRPr/>
            </a:pPr>
            <a:endParaRPr lang="pt-BR" b="1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CaixaDeTexto 17"/>
          <p:cNvSpPr txBox="1">
            <a:spLocks noChangeArrowheads="1"/>
          </p:cNvSpPr>
          <p:nvPr/>
        </p:nvSpPr>
        <p:spPr bwMode="auto">
          <a:xfrm>
            <a:off x="179388" y="6453188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 smtClean="0">
                <a:latin typeface="Calibri" pitchFamily="34" charset="0"/>
              </a:rPr>
              <a:t>Reunião Anual de Avaliação dos </a:t>
            </a:r>
            <a:r>
              <a:rPr lang="pt-BR" dirty="0" err="1" smtClean="0">
                <a:latin typeface="Calibri" pitchFamily="34" charset="0"/>
              </a:rPr>
              <a:t>PRH´s</a:t>
            </a:r>
            <a:r>
              <a:rPr lang="pt-BR" dirty="0" smtClean="0">
                <a:latin typeface="Calibri" pitchFamily="34" charset="0"/>
              </a:rPr>
              <a:t> N-NE 2012, Natal/RN</a:t>
            </a:r>
            <a:r>
              <a:rPr lang="pt-BR" dirty="0">
                <a:latin typeface="Calibri" pitchFamily="34" charset="0"/>
              </a:rPr>
              <a:t>, </a:t>
            </a:r>
            <a:r>
              <a:rPr lang="pt-BR" dirty="0" smtClean="0">
                <a:latin typeface="Calibri" pitchFamily="34" charset="0"/>
              </a:rPr>
              <a:t>10 </a:t>
            </a:r>
            <a:r>
              <a:rPr lang="pt-BR" dirty="0">
                <a:latin typeface="Calibri" pitchFamily="34" charset="0"/>
              </a:rPr>
              <a:t>e </a:t>
            </a:r>
            <a:r>
              <a:rPr lang="pt-BR" dirty="0" smtClean="0">
                <a:latin typeface="Calibri" pitchFamily="34" charset="0"/>
              </a:rPr>
              <a:t>11 </a:t>
            </a:r>
            <a:r>
              <a:rPr lang="pt-BR" dirty="0">
                <a:latin typeface="Calibri" pitchFamily="34" charset="0"/>
              </a:rPr>
              <a:t>de </a:t>
            </a:r>
            <a:r>
              <a:rPr lang="pt-BR" dirty="0" smtClean="0">
                <a:latin typeface="Calibri" pitchFamily="34" charset="0"/>
              </a:rPr>
              <a:t>Outubro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 bwMode="auto">
          <a:xfrm>
            <a:off x="164178" y="71414"/>
            <a:ext cx="8818324" cy="85551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3081" name="Imagem 8" descr="logoANP_h_fundobranco_co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7407" y="59140"/>
            <a:ext cx="16621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Imagem 9" descr="PRH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94182" y="58346"/>
            <a:ext cx="1673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Imagem 10" descr="cabeçalho RAA 2010-ok.jpg"/>
          <p:cNvPicPr>
            <a:picLocks noChangeAspect="1"/>
          </p:cNvPicPr>
          <p:nvPr/>
        </p:nvPicPr>
        <p:blipFill>
          <a:blip r:embed="rId5" cstate="print"/>
          <a:srcRect l="20262" t="7106" r="64133" b="5139"/>
          <a:stretch>
            <a:fillRect/>
          </a:stretch>
        </p:blipFill>
        <p:spPr bwMode="auto">
          <a:xfrm>
            <a:off x="2844057" y="58346"/>
            <a:ext cx="1143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 descr="finep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19777" y="58708"/>
            <a:ext cx="1183644" cy="720000"/>
          </a:xfrm>
          <a:prstGeom prst="rect">
            <a:avLst/>
          </a:prstGeom>
        </p:spPr>
      </p:pic>
      <p:pic>
        <p:nvPicPr>
          <p:cNvPr id="12" name="Imagem 11" descr="logo_raa_2012_sem_UFRN_bc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5331" y="4708"/>
            <a:ext cx="1118807" cy="82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43834" y="58708"/>
            <a:ext cx="972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://www.nupeg.ufrn.br/raanne2012/raa_images/prh43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1"/>
            <a:ext cx="1368152" cy="836712"/>
          </a:xfrm>
          <a:prstGeom prst="rect">
            <a:avLst/>
          </a:prstGeom>
          <a:noFill/>
        </p:spPr>
      </p:pic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1034604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tabLst>
                <a:tab pos="2806700" algn="ctr"/>
                <a:tab pos="5611813" algn="r"/>
              </a:tabLst>
            </a:pPr>
            <a:r>
              <a:rPr lang="pt-BR" sz="3200" b="1" dirty="0" smtClean="0">
                <a:cs typeface="Times New Roman" pitchFamily="18" charset="0"/>
              </a:rPr>
              <a:t>PRH ANP/MCTI Nº 43 </a:t>
            </a:r>
            <a:r>
              <a:rPr lang="pt-BR" sz="3200" b="1" dirty="0" smtClean="0">
                <a:cs typeface="Times New Roman" pitchFamily="18" charset="0"/>
              </a:rPr>
              <a:t>– </a:t>
            </a:r>
            <a:r>
              <a:rPr lang="pt-BR" sz="3200" b="1" dirty="0" smtClean="0">
                <a:cs typeface="Times New Roman" pitchFamily="18" charset="0"/>
              </a:rPr>
              <a:t>Programa de Recursos Humanos em Engenharia de Petróleo</a:t>
            </a:r>
            <a:endParaRPr lang="pt-BR" sz="3200" dirty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CaixaDeTexto 17"/>
          <p:cNvSpPr txBox="1">
            <a:spLocks noChangeArrowheads="1"/>
          </p:cNvSpPr>
          <p:nvPr/>
        </p:nvSpPr>
        <p:spPr bwMode="auto">
          <a:xfrm>
            <a:off x="179388" y="6453188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 smtClean="0">
                <a:latin typeface="Calibri" pitchFamily="34" charset="0"/>
              </a:rPr>
              <a:t>Reunião Anual de Avaliação dos </a:t>
            </a:r>
            <a:r>
              <a:rPr lang="pt-BR" dirty="0" err="1" smtClean="0">
                <a:latin typeface="Calibri" pitchFamily="34" charset="0"/>
              </a:rPr>
              <a:t>PRH´s</a:t>
            </a:r>
            <a:r>
              <a:rPr lang="pt-BR" dirty="0" smtClean="0">
                <a:latin typeface="Calibri" pitchFamily="34" charset="0"/>
              </a:rPr>
              <a:t> N-NE 2012, Natal/RN</a:t>
            </a:r>
            <a:r>
              <a:rPr lang="pt-BR" dirty="0">
                <a:latin typeface="Calibri" pitchFamily="34" charset="0"/>
              </a:rPr>
              <a:t>, </a:t>
            </a:r>
            <a:r>
              <a:rPr lang="pt-BR" dirty="0" smtClean="0">
                <a:latin typeface="Calibri" pitchFamily="34" charset="0"/>
              </a:rPr>
              <a:t>10 </a:t>
            </a:r>
            <a:r>
              <a:rPr lang="pt-BR" dirty="0">
                <a:latin typeface="Calibri" pitchFamily="34" charset="0"/>
              </a:rPr>
              <a:t>e </a:t>
            </a:r>
            <a:r>
              <a:rPr lang="pt-BR" dirty="0" smtClean="0">
                <a:latin typeface="Calibri" pitchFamily="34" charset="0"/>
              </a:rPr>
              <a:t>11 </a:t>
            </a:r>
            <a:r>
              <a:rPr lang="pt-BR" dirty="0">
                <a:latin typeface="Calibri" pitchFamily="34" charset="0"/>
              </a:rPr>
              <a:t>de </a:t>
            </a:r>
            <a:r>
              <a:rPr lang="pt-BR" dirty="0" smtClean="0">
                <a:latin typeface="Calibri" pitchFamily="34" charset="0"/>
              </a:rPr>
              <a:t>Outubro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 bwMode="auto">
          <a:xfrm>
            <a:off x="164178" y="71414"/>
            <a:ext cx="8818324" cy="85551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3081" name="Imagem 8" descr="logoANP_h_fundobranco_co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7407" y="59140"/>
            <a:ext cx="16621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Imagem 9" descr="PRH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94182" y="58346"/>
            <a:ext cx="1673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Imagem 10" descr="cabeçalho RAA 2010-ok.jpg"/>
          <p:cNvPicPr>
            <a:picLocks noChangeAspect="1"/>
          </p:cNvPicPr>
          <p:nvPr/>
        </p:nvPicPr>
        <p:blipFill>
          <a:blip r:embed="rId5" cstate="print"/>
          <a:srcRect l="20262" t="7106" r="64133" b="5139"/>
          <a:stretch>
            <a:fillRect/>
          </a:stretch>
        </p:blipFill>
        <p:spPr bwMode="auto">
          <a:xfrm>
            <a:off x="2844057" y="58346"/>
            <a:ext cx="1143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 descr="finep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19777" y="58708"/>
            <a:ext cx="1183644" cy="720000"/>
          </a:xfrm>
          <a:prstGeom prst="rect">
            <a:avLst/>
          </a:prstGeom>
        </p:spPr>
      </p:pic>
      <p:pic>
        <p:nvPicPr>
          <p:cNvPr id="12" name="Imagem 11" descr="logo_raa_2012_sem_UFRN_bc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5331" y="4708"/>
            <a:ext cx="1118807" cy="82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43834" y="58708"/>
            <a:ext cx="972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://www.nupeg.ufrn.br/raanne2012/raa_images/prh43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1"/>
            <a:ext cx="1368152" cy="836712"/>
          </a:xfrm>
          <a:prstGeom prst="rect">
            <a:avLst/>
          </a:prstGeom>
          <a:noFill/>
        </p:spPr>
      </p:pic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899592" y="2564904"/>
            <a:ext cx="774320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t-BR" sz="3600" dirty="0" smtClean="0"/>
              <a:t>Balanço dos resultados obtidos no primeiro ano de atuação do Pesquisador Visitante do PRH43, com base no Plano de Ação</a:t>
            </a:r>
          </a:p>
          <a:p>
            <a:endParaRPr lang="pt-BR" sz="3600" dirty="0" smtClean="0"/>
          </a:p>
          <a:p>
            <a:r>
              <a:rPr lang="pt-BR" sz="3600" dirty="0" smtClean="0"/>
              <a:t>     </a:t>
            </a:r>
            <a:r>
              <a:rPr lang="pt-BR" sz="3600" dirty="0" smtClean="0">
                <a:sym typeface="Wingdings" pitchFamily="2" charset="2"/>
              </a:rPr>
              <a:t>  </a:t>
            </a:r>
            <a:r>
              <a:rPr lang="pt-BR" sz="3600" dirty="0" smtClean="0"/>
              <a:t>Período 2011/2012 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50825" y="1144149"/>
            <a:ext cx="84978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tabLst>
                <a:tab pos="2806700" algn="ctr"/>
                <a:tab pos="5611813" algn="r"/>
              </a:tabLst>
            </a:pPr>
            <a:r>
              <a:rPr lang="pt-BR" sz="3200" b="1" dirty="0" smtClean="0">
                <a:cs typeface="Times New Roman" pitchFamily="18" charset="0"/>
              </a:rPr>
              <a:t>PRH43 – Atuação do Pesquisador Visitante</a:t>
            </a:r>
          </a:p>
          <a:p>
            <a:pPr algn="ctr">
              <a:tabLst>
                <a:tab pos="2806700" algn="ctr"/>
                <a:tab pos="5611813" algn="r"/>
              </a:tabLst>
            </a:pPr>
            <a:r>
              <a:rPr lang="pt-BR" sz="3200" b="1" dirty="0" smtClean="0">
                <a:cs typeface="Times New Roman" pitchFamily="18" charset="0"/>
              </a:rPr>
              <a:t>Período 2011/2012</a:t>
            </a:r>
            <a:endParaRPr lang="pt-BR" sz="3200" dirty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CaixaDeTexto 17"/>
          <p:cNvSpPr txBox="1">
            <a:spLocks noChangeArrowheads="1"/>
          </p:cNvSpPr>
          <p:nvPr/>
        </p:nvSpPr>
        <p:spPr bwMode="auto">
          <a:xfrm>
            <a:off x="179388" y="6453188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 smtClean="0">
                <a:latin typeface="Calibri" pitchFamily="34" charset="0"/>
              </a:rPr>
              <a:t>Reunião Anual de Avaliação dos </a:t>
            </a:r>
            <a:r>
              <a:rPr lang="pt-BR" dirty="0" err="1" smtClean="0">
                <a:latin typeface="Calibri" pitchFamily="34" charset="0"/>
              </a:rPr>
              <a:t>PRH´s</a:t>
            </a:r>
            <a:r>
              <a:rPr lang="pt-BR" dirty="0" smtClean="0">
                <a:latin typeface="Calibri" pitchFamily="34" charset="0"/>
              </a:rPr>
              <a:t> N-NE 2012, Natal/RN</a:t>
            </a:r>
            <a:r>
              <a:rPr lang="pt-BR" dirty="0">
                <a:latin typeface="Calibri" pitchFamily="34" charset="0"/>
              </a:rPr>
              <a:t>, </a:t>
            </a:r>
            <a:r>
              <a:rPr lang="pt-BR" dirty="0" smtClean="0">
                <a:latin typeface="Calibri" pitchFamily="34" charset="0"/>
              </a:rPr>
              <a:t>10 </a:t>
            </a:r>
            <a:r>
              <a:rPr lang="pt-BR" dirty="0">
                <a:latin typeface="Calibri" pitchFamily="34" charset="0"/>
              </a:rPr>
              <a:t>e </a:t>
            </a:r>
            <a:r>
              <a:rPr lang="pt-BR" dirty="0" smtClean="0">
                <a:latin typeface="Calibri" pitchFamily="34" charset="0"/>
              </a:rPr>
              <a:t>11 </a:t>
            </a:r>
            <a:r>
              <a:rPr lang="pt-BR" dirty="0">
                <a:latin typeface="Calibri" pitchFamily="34" charset="0"/>
              </a:rPr>
              <a:t>de </a:t>
            </a:r>
            <a:r>
              <a:rPr lang="pt-BR" dirty="0" smtClean="0">
                <a:latin typeface="Calibri" pitchFamily="34" charset="0"/>
              </a:rPr>
              <a:t>Outubro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 bwMode="auto">
          <a:xfrm>
            <a:off x="164178" y="71414"/>
            <a:ext cx="8818324" cy="85551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3081" name="Imagem 8" descr="logoANP_h_fundobranco_co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7407" y="59140"/>
            <a:ext cx="16621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Imagem 9" descr="PRH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94182" y="58346"/>
            <a:ext cx="1673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Imagem 10" descr="cabeçalho RAA 2010-ok.jpg"/>
          <p:cNvPicPr>
            <a:picLocks noChangeAspect="1"/>
          </p:cNvPicPr>
          <p:nvPr/>
        </p:nvPicPr>
        <p:blipFill>
          <a:blip r:embed="rId6" cstate="print"/>
          <a:srcRect l="20262" t="7106" r="64133" b="5139"/>
          <a:stretch>
            <a:fillRect/>
          </a:stretch>
        </p:blipFill>
        <p:spPr bwMode="auto">
          <a:xfrm>
            <a:off x="2844057" y="58346"/>
            <a:ext cx="1143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 descr="finep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19777" y="58708"/>
            <a:ext cx="1183644" cy="720000"/>
          </a:xfrm>
          <a:prstGeom prst="rect">
            <a:avLst/>
          </a:prstGeom>
        </p:spPr>
      </p:pic>
      <p:pic>
        <p:nvPicPr>
          <p:cNvPr id="12" name="Imagem 11" descr="logo_raa_2012_sem_UFRN_bc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331" y="4708"/>
            <a:ext cx="1118807" cy="82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43834" y="58708"/>
            <a:ext cx="972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://www.nupeg.ufrn.br/raanne2012/raa_images/prh4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1"/>
            <a:ext cx="1368152" cy="836712"/>
          </a:xfrm>
          <a:prstGeom prst="rect">
            <a:avLst/>
          </a:prstGeom>
          <a:noFill/>
        </p:spPr>
      </p:pic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-84228" y="1628800"/>
          <a:ext cx="9179016" cy="4896544"/>
        </p:xfrm>
        <a:graphic>
          <a:graphicData uri="http://schemas.openxmlformats.org/presentationml/2006/ole">
            <p:oleObj spid="_x0000_s40962" name="Documento" r:id="rId11" imgW="5865370" imgH="3228798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CaixaDeTexto 17"/>
          <p:cNvSpPr txBox="1">
            <a:spLocks noChangeArrowheads="1"/>
          </p:cNvSpPr>
          <p:nvPr/>
        </p:nvSpPr>
        <p:spPr bwMode="auto">
          <a:xfrm>
            <a:off x="179388" y="6453188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 smtClean="0">
                <a:latin typeface="Calibri" pitchFamily="34" charset="0"/>
              </a:rPr>
              <a:t>Reunião Anual de Avaliação dos </a:t>
            </a:r>
            <a:r>
              <a:rPr lang="pt-BR" dirty="0" err="1" smtClean="0">
                <a:latin typeface="Calibri" pitchFamily="34" charset="0"/>
              </a:rPr>
              <a:t>PRH´s</a:t>
            </a:r>
            <a:r>
              <a:rPr lang="pt-BR" dirty="0" smtClean="0">
                <a:latin typeface="Calibri" pitchFamily="34" charset="0"/>
              </a:rPr>
              <a:t> N-NE 2012, Natal/RN</a:t>
            </a:r>
            <a:r>
              <a:rPr lang="pt-BR" dirty="0">
                <a:latin typeface="Calibri" pitchFamily="34" charset="0"/>
              </a:rPr>
              <a:t>, </a:t>
            </a:r>
            <a:r>
              <a:rPr lang="pt-BR" dirty="0" smtClean="0">
                <a:latin typeface="Calibri" pitchFamily="34" charset="0"/>
              </a:rPr>
              <a:t>10 </a:t>
            </a:r>
            <a:r>
              <a:rPr lang="pt-BR" dirty="0">
                <a:latin typeface="Calibri" pitchFamily="34" charset="0"/>
              </a:rPr>
              <a:t>e </a:t>
            </a:r>
            <a:r>
              <a:rPr lang="pt-BR" dirty="0" smtClean="0">
                <a:latin typeface="Calibri" pitchFamily="34" charset="0"/>
              </a:rPr>
              <a:t>11 </a:t>
            </a:r>
            <a:r>
              <a:rPr lang="pt-BR" dirty="0">
                <a:latin typeface="Calibri" pitchFamily="34" charset="0"/>
              </a:rPr>
              <a:t>de </a:t>
            </a:r>
            <a:r>
              <a:rPr lang="pt-BR" dirty="0" smtClean="0">
                <a:latin typeface="Calibri" pitchFamily="34" charset="0"/>
              </a:rPr>
              <a:t>Outubro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 bwMode="auto">
          <a:xfrm>
            <a:off x="164178" y="71414"/>
            <a:ext cx="8818324" cy="85551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3081" name="Imagem 8" descr="logoANP_h_fundobranco_co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7407" y="59140"/>
            <a:ext cx="16621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Imagem 9" descr="PRH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94182" y="58346"/>
            <a:ext cx="1673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Imagem 10" descr="cabeçalho RAA 2010-ok.jpg"/>
          <p:cNvPicPr>
            <a:picLocks noChangeAspect="1"/>
          </p:cNvPicPr>
          <p:nvPr/>
        </p:nvPicPr>
        <p:blipFill>
          <a:blip r:embed="rId6" cstate="print"/>
          <a:srcRect l="20262" t="7106" r="64133" b="5139"/>
          <a:stretch>
            <a:fillRect/>
          </a:stretch>
        </p:blipFill>
        <p:spPr bwMode="auto">
          <a:xfrm>
            <a:off x="2844057" y="58346"/>
            <a:ext cx="1143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 descr="finep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19777" y="58708"/>
            <a:ext cx="1183644" cy="720000"/>
          </a:xfrm>
          <a:prstGeom prst="rect">
            <a:avLst/>
          </a:prstGeom>
        </p:spPr>
      </p:pic>
      <p:pic>
        <p:nvPicPr>
          <p:cNvPr id="12" name="Imagem 11" descr="logo_raa_2012_sem_UFRN_bc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331" y="4708"/>
            <a:ext cx="1118807" cy="82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43834" y="58708"/>
            <a:ext cx="972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://www.nupeg.ufrn.br/raanne2012/raa_images/prh4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1"/>
            <a:ext cx="1368152" cy="836712"/>
          </a:xfrm>
          <a:prstGeom prst="rect">
            <a:avLst/>
          </a:prstGeom>
          <a:noFill/>
        </p:spPr>
      </p:pic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-14595" y="1484785"/>
          <a:ext cx="9158595" cy="4968552"/>
        </p:xfrm>
        <a:graphic>
          <a:graphicData uri="http://schemas.openxmlformats.org/presentationml/2006/ole">
            <p:oleObj spid="_x0000_s41987" name="Documento" r:id="rId11" imgW="5865370" imgH="3068347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CaixaDeTexto 17"/>
          <p:cNvSpPr txBox="1">
            <a:spLocks noChangeArrowheads="1"/>
          </p:cNvSpPr>
          <p:nvPr/>
        </p:nvSpPr>
        <p:spPr bwMode="auto">
          <a:xfrm>
            <a:off x="179388" y="6453188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 smtClean="0">
                <a:latin typeface="Calibri" pitchFamily="34" charset="0"/>
              </a:rPr>
              <a:t>Reunião Anual de Avaliação dos </a:t>
            </a:r>
            <a:r>
              <a:rPr lang="pt-BR" dirty="0" err="1" smtClean="0">
                <a:latin typeface="Calibri" pitchFamily="34" charset="0"/>
              </a:rPr>
              <a:t>PRH´s</a:t>
            </a:r>
            <a:r>
              <a:rPr lang="pt-BR" dirty="0" smtClean="0">
                <a:latin typeface="Calibri" pitchFamily="34" charset="0"/>
              </a:rPr>
              <a:t> N-NE 2012, Natal/RN</a:t>
            </a:r>
            <a:r>
              <a:rPr lang="pt-BR" dirty="0">
                <a:latin typeface="Calibri" pitchFamily="34" charset="0"/>
              </a:rPr>
              <a:t>, </a:t>
            </a:r>
            <a:r>
              <a:rPr lang="pt-BR" dirty="0" smtClean="0">
                <a:latin typeface="Calibri" pitchFamily="34" charset="0"/>
              </a:rPr>
              <a:t>10 </a:t>
            </a:r>
            <a:r>
              <a:rPr lang="pt-BR" dirty="0">
                <a:latin typeface="Calibri" pitchFamily="34" charset="0"/>
              </a:rPr>
              <a:t>e </a:t>
            </a:r>
            <a:r>
              <a:rPr lang="pt-BR" dirty="0" smtClean="0">
                <a:latin typeface="Calibri" pitchFamily="34" charset="0"/>
              </a:rPr>
              <a:t>11 </a:t>
            </a:r>
            <a:r>
              <a:rPr lang="pt-BR" dirty="0">
                <a:latin typeface="Calibri" pitchFamily="34" charset="0"/>
              </a:rPr>
              <a:t>de </a:t>
            </a:r>
            <a:r>
              <a:rPr lang="pt-BR" dirty="0" smtClean="0">
                <a:latin typeface="Calibri" pitchFamily="34" charset="0"/>
              </a:rPr>
              <a:t>Outubro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 bwMode="auto">
          <a:xfrm>
            <a:off x="164178" y="71414"/>
            <a:ext cx="8818324" cy="85551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3081" name="Imagem 8" descr="logoANP_h_fundobranco_co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7407" y="59140"/>
            <a:ext cx="16621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Imagem 9" descr="PRH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94182" y="58346"/>
            <a:ext cx="1673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Imagem 10" descr="cabeçalho RAA 2010-ok.jpg"/>
          <p:cNvPicPr>
            <a:picLocks noChangeAspect="1"/>
          </p:cNvPicPr>
          <p:nvPr/>
        </p:nvPicPr>
        <p:blipFill>
          <a:blip r:embed="rId6" cstate="print"/>
          <a:srcRect l="20262" t="7106" r="64133" b="5139"/>
          <a:stretch>
            <a:fillRect/>
          </a:stretch>
        </p:blipFill>
        <p:spPr bwMode="auto">
          <a:xfrm>
            <a:off x="2844057" y="58346"/>
            <a:ext cx="1143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 descr="finep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19777" y="58708"/>
            <a:ext cx="1183644" cy="720000"/>
          </a:xfrm>
          <a:prstGeom prst="rect">
            <a:avLst/>
          </a:prstGeom>
        </p:spPr>
      </p:pic>
      <p:pic>
        <p:nvPicPr>
          <p:cNvPr id="12" name="Imagem 11" descr="logo_raa_2012_sem_UFRN_bc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331" y="4708"/>
            <a:ext cx="1118807" cy="82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43834" y="58708"/>
            <a:ext cx="972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://www.nupeg.ufrn.br/raanne2012/raa_images/prh4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1"/>
            <a:ext cx="1368152" cy="836712"/>
          </a:xfrm>
          <a:prstGeom prst="rect">
            <a:avLst/>
          </a:prstGeom>
          <a:noFill/>
        </p:spPr>
      </p:pic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107950" y="1268760"/>
          <a:ext cx="9036050" cy="5184775"/>
        </p:xfrm>
        <a:graphic>
          <a:graphicData uri="http://schemas.openxmlformats.org/presentationml/2006/ole">
            <p:oleObj spid="_x0000_s43010" name="Documento" r:id="rId11" imgW="5865370" imgH="2913293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CaixaDeTexto 17"/>
          <p:cNvSpPr txBox="1">
            <a:spLocks noChangeArrowheads="1"/>
          </p:cNvSpPr>
          <p:nvPr/>
        </p:nvSpPr>
        <p:spPr bwMode="auto">
          <a:xfrm>
            <a:off x="179388" y="6453188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 smtClean="0">
                <a:latin typeface="Calibri" pitchFamily="34" charset="0"/>
              </a:rPr>
              <a:t>Reunião Anual de Avaliação dos </a:t>
            </a:r>
            <a:r>
              <a:rPr lang="pt-BR" dirty="0" err="1" smtClean="0">
                <a:latin typeface="Calibri" pitchFamily="34" charset="0"/>
              </a:rPr>
              <a:t>PRH´s</a:t>
            </a:r>
            <a:r>
              <a:rPr lang="pt-BR" dirty="0" smtClean="0">
                <a:latin typeface="Calibri" pitchFamily="34" charset="0"/>
              </a:rPr>
              <a:t> N-NE 2012, Natal/RN</a:t>
            </a:r>
            <a:r>
              <a:rPr lang="pt-BR" dirty="0">
                <a:latin typeface="Calibri" pitchFamily="34" charset="0"/>
              </a:rPr>
              <a:t>, </a:t>
            </a:r>
            <a:r>
              <a:rPr lang="pt-BR" dirty="0" smtClean="0">
                <a:latin typeface="Calibri" pitchFamily="34" charset="0"/>
              </a:rPr>
              <a:t>10 </a:t>
            </a:r>
            <a:r>
              <a:rPr lang="pt-BR" dirty="0">
                <a:latin typeface="Calibri" pitchFamily="34" charset="0"/>
              </a:rPr>
              <a:t>e </a:t>
            </a:r>
            <a:r>
              <a:rPr lang="pt-BR" dirty="0" smtClean="0">
                <a:latin typeface="Calibri" pitchFamily="34" charset="0"/>
              </a:rPr>
              <a:t>11 </a:t>
            </a:r>
            <a:r>
              <a:rPr lang="pt-BR" dirty="0">
                <a:latin typeface="Calibri" pitchFamily="34" charset="0"/>
              </a:rPr>
              <a:t>de </a:t>
            </a:r>
            <a:r>
              <a:rPr lang="pt-BR" dirty="0" smtClean="0">
                <a:latin typeface="Calibri" pitchFamily="34" charset="0"/>
              </a:rPr>
              <a:t>Outubro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 bwMode="auto">
          <a:xfrm>
            <a:off x="164178" y="71414"/>
            <a:ext cx="8818324" cy="85551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3081" name="Imagem 8" descr="logoANP_h_fundobranco_co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7407" y="59140"/>
            <a:ext cx="16621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Imagem 9" descr="PRH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94182" y="58346"/>
            <a:ext cx="1673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Imagem 10" descr="cabeçalho RAA 2010-ok.jpg"/>
          <p:cNvPicPr>
            <a:picLocks noChangeAspect="1"/>
          </p:cNvPicPr>
          <p:nvPr/>
        </p:nvPicPr>
        <p:blipFill>
          <a:blip r:embed="rId6" cstate="print"/>
          <a:srcRect l="20262" t="7106" r="64133" b="5139"/>
          <a:stretch>
            <a:fillRect/>
          </a:stretch>
        </p:blipFill>
        <p:spPr bwMode="auto">
          <a:xfrm>
            <a:off x="2844057" y="58346"/>
            <a:ext cx="1143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 descr="finep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19777" y="58708"/>
            <a:ext cx="1183644" cy="720000"/>
          </a:xfrm>
          <a:prstGeom prst="rect">
            <a:avLst/>
          </a:prstGeom>
        </p:spPr>
      </p:pic>
      <p:pic>
        <p:nvPicPr>
          <p:cNvPr id="12" name="Imagem 11" descr="logo_raa_2012_sem_UFRN_bc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331" y="4708"/>
            <a:ext cx="1118807" cy="82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43834" y="58708"/>
            <a:ext cx="972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://www.nupeg.ufrn.br/raanne2012/raa_images/prh4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1"/>
            <a:ext cx="1368152" cy="836712"/>
          </a:xfrm>
          <a:prstGeom prst="rect">
            <a:avLst/>
          </a:prstGeom>
          <a:noFill/>
        </p:spPr>
      </p:pic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0" y="1340768"/>
          <a:ext cx="9144000" cy="5256584"/>
        </p:xfrm>
        <a:graphic>
          <a:graphicData uri="http://schemas.openxmlformats.org/presentationml/2006/ole">
            <p:oleObj spid="_x0000_s44034" name="Documento" r:id="rId11" imgW="5865370" imgH="3370541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CaixaDeTexto 17"/>
          <p:cNvSpPr txBox="1">
            <a:spLocks noChangeArrowheads="1"/>
          </p:cNvSpPr>
          <p:nvPr/>
        </p:nvSpPr>
        <p:spPr bwMode="auto">
          <a:xfrm>
            <a:off x="179388" y="6453188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 smtClean="0">
                <a:latin typeface="Calibri" pitchFamily="34" charset="0"/>
              </a:rPr>
              <a:t>Reunião </a:t>
            </a:r>
            <a:r>
              <a:rPr lang="pt-BR" dirty="0" err="1" smtClean="0">
                <a:latin typeface="Calibri" pitchFamily="34" charset="0"/>
              </a:rPr>
              <a:t>Annual</a:t>
            </a:r>
            <a:r>
              <a:rPr lang="pt-BR" dirty="0" smtClean="0">
                <a:latin typeface="Calibri" pitchFamily="34" charset="0"/>
              </a:rPr>
              <a:t> de Avaliação dos </a:t>
            </a:r>
            <a:r>
              <a:rPr lang="pt-BR" dirty="0" err="1" smtClean="0">
                <a:latin typeface="Calibri" pitchFamily="34" charset="0"/>
              </a:rPr>
              <a:t>PRH´</a:t>
            </a:r>
            <a:r>
              <a:rPr lang="pt-BR" dirty="0" smtClean="0">
                <a:latin typeface="Calibri" pitchFamily="34" charset="0"/>
              </a:rPr>
              <a:t>s N-NE 2012, Natal/RN</a:t>
            </a:r>
            <a:r>
              <a:rPr lang="pt-BR" dirty="0">
                <a:latin typeface="Calibri" pitchFamily="34" charset="0"/>
              </a:rPr>
              <a:t>, </a:t>
            </a:r>
            <a:r>
              <a:rPr lang="pt-BR" dirty="0" smtClean="0">
                <a:latin typeface="Calibri" pitchFamily="34" charset="0"/>
              </a:rPr>
              <a:t>10 </a:t>
            </a:r>
            <a:r>
              <a:rPr lang="pt-BR" dirty="0">
                <a:latin typeface="Calibri" pitchFamily="34" charset="0"/>
              </a:rPr>
              <a:t>e </a:t>
            </a:r>
            <a:r>
              <a:rPr lang="pt-BR" dirty="0" smtClean="0">
                <a:latin typeface="Calibri" pitchFamily="34" charset="0"/>
              </a:rPr>
              <a:t>11 </a:t>
            </a:r>
            <a:r>
              <a:rPr lang="pt-BR" dirty="0">
                <a:latin typeface="Calibri" pitchFamily="34" charset="0"/>
              </a:rPr>
              <a:t>de </a:t>
            </a:r>
            <a:r>
              <a:rPr lang="pt-BR" dirty="0" smtClean="0">
                <a:latin typeface="Calibri" pitchFamily="34" charset="0"/>
              </a:rPr>
              <a:t>Outubro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 bwMode="auto">
          <a:xfrm>
            <a:off x="164178" y="71414"/>
            <a:ext cx="8818324" cy="85551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3081" name="Imagem 8" descr="logoANP_h_fundobranco_co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7407" y="59140"/>
            <a:ext cx="16621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Imagem 9" descr="PRH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94182" y="58346"/>
            <a:ext cx="1673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Imagem 10" descr="cabeçalho RAA 2010-ok.jpg"/>
          <p:cNvPicPr>
            <a:picLocks noChangeAspect="1"/>
          </p:cNvPicPr>
          <p:nvPr/>
        </p:nvPicPr>
        <p:blipFill>
          <a:blip r:embed="rId5" cstate="print"/>
          <a:srcRect l="20262" t="7106" r="64133" b="5139"/>
          <a:stretch>
            <a:fillRect/>
          </a:stretch>
        </p:blipFill>
        <p:spPr bwMode="auto">
          <a:xfrm>
            <a:off x="2844057" y="58346"/>
            <a:ext cx="1143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 descr="finep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19777" y="58708"/>
            <a:ext cx="1183644" cy="720000"/>
          </a:xfrm>
          <a:prstGeom prst="rect">
            <a:avLst/>
          </a:prstGeom>
        </p:spPr>
      </p:pic>
      <p:pic>
        <p:nvPicPr>
          <p:cNvPr id="12" name="Imagem 11" descr="logo_raa_2012_sem_UFRN_bc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5331" y="4708"/>
            <a:ext cx="1118807" cy="82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43834" y="58708"/>
            <a:ext cx="972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://www.nupeg.ufrn.br/raanne2012/raa_images/prh43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1"/>
            <a:ext cx="1368152" cy="836712"/>
          </a:xfrm>
          <a:prstGeom prst="rect">
            <a:avLst/>
          </a:prstGeom>
          <a:noFill/>
        </p:spPr>
      </p:pic>
      <p:sp>
        <p:nvSpPr>
          <p:cNvPr id="13" name="Retângulo 12"/>
          <p:cNvSpPr/>
          <p:nvPr/>
        </p:nvSpPr>
        <p:spPr>
          <a:xfrm>
            <a:off x="2915816" y="3105835"/>
            <a:ext cx="39421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Obrigado!</a:t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202</Words>
  <Application>Microsoft Office PowerPoint</Application>
  <PresentationFormat>Apresentação na tela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9" baseType="lpstr">
      <vt:lpstr>Tema do Office</vt:lpstr>
      <vt:lpstr>Documento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Aruzza Mabel</dc:creator>
  <cp:lastModifiedBy>Celio</cp:lastModifiedBy>
  <cp:revision>58</cp:revision>
  <dcterms:created xsi:type="dcterms:W3CDTF">2010-08-04T23:03:51Z</dcterms:created>
  <dcterms:modified xsi:type="dcterms:W3CDTF">2012-10-11T08:37:34Z</dcterms:modified>
</cp:coreProperties>
</file>