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5" r:id="rId3"/>
    <p:sldId id="276" r:id="rId4"/>
    <p:sldId id="286" r:id="rId5"/>
    <p:sldId id="277" r:id="rId6"/>
    <p:sldId id="257" r:id="rId7"/>
    <p:sldId id="285" r:id="rId8"/>
    <p:sldId id="287" r:id="rId9"/>
    <p:sldId id="292" r:id="rId10"/>
    <p:sldId id="288" r:id="rId11"/>
    <p:sldId id="289" r:id="rId12"/>
    <p:sldId id="290" r:id="rId13"/>
    <p:sldId id="291" r:id="rId14"/>
    <p:sldId id="265" r:id="rId15"/>
    <p:sldId id="266" r:id="rId16"/>
    <p:sldId id="267" r:id="rId17"/>
    <p:sldId id="268" r:id="rId18"/>
    <p:sldId id="273" r:id="rId19"/>
    <p:sldId id="271" r:id="rId20"/>
    <p:sldId id="269" r:id="rId21"/>
    <p:sldId id="270" r:id="rId22"/>
    <p:sldId id="272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65" autoAdjust="0"/>
    <p:restoredTop sz="94660"/>
  </p:normalViewPr>
  <p:slideViewPr>
    <p:cSldViewPr>
      <p:cViewPr>
        <p:scale>
          <a:sx n="70" d="100"/>
          <a:sy n="70" d="100"/>
        </p:scale>
        <p:origin x="-456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F284-096C-4D25-9396-99487A8C76A8}" type="datetimeFigureOut">
              <a:rPr lang="pt-BR" smtClean="0"/>
              <a:t>10/10/2012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79D03-BA77-4B46-A5F3-1A1B31B2A57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1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69D8-B8E2-406E-A20E-CD8449042A04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5BEC-7026-4506-87CA-F5A835B1AC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5573-6320-4851-ABEB-0A507D70ABB7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FCBE0-83CF-452B-A7A6-E9D7E95469D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98337-9936-4C98-8D5F-54A668E9F73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58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92C73-240E-4F9B-8981-F6060349B1A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039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F597A-A8FC-4A32-8D7A-5D991F6E4F25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8B13-A5A2-4A00-8400-2AAC56922A9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0272-69DD-4832-B326-FAF658CEA88D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0FE8-0459-4067-978C-B7088451070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FA32-23C0-4D04-B125-B85F2EE3A153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3DB8-F54F-4D03-BA37-44F7F63FFB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C766-F8C3-44E6-A10E-BB8D160DE47B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3E1A-21D0-4DDC-BA6F-DB8DB1405B3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DE9F-059A-4D6C-BB17-3C70E1825ABA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D5722-32AA-4721-B32A-35D059D358D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5846-AEFF-4A38-85B1-3AF2156A670A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2140F-738D-4C2C-8D84-81C963CB57B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D3AE-F726-4694-96FA-B8AA5E9089FE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07713-0C07-401C-B21E-CE4943FE4F5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5183-D0DD-4933-AF8A-8BA579461B98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05D5-3D06-47E7-A97A-945C2C6B564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6B6C83-78FD-44CA-8DDD-D37BFBB92402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0B113C-83F3-46D2-B389-A80577D6BFB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8" r:id="rId12"/>
    <p:sldLayoutId id="214748370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.jpeg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0.png"/><Relationship Id="rId1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50825" y="980728"/>
            <a:ext cx="849788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806700" algn="ctr"/>
                <a:tab pos="5611813" algn="r"/>
              </a:tabLst>
            </a:pPr>
            <a:r>
              <a:rPr lang="pt-BR" sz="2400" b="1" i="1" dirty="0" smtClean="0">
                <a:cs typeface="Times New Roman" pitchFamily="18" charset="0"/>
              </a:rPr>
              <a:t>UNIVERSIDADE FEDERAL DO RIO GRANDE DO NORTE</a:t>
            </a:r>
          </a:p>
          <a:p>
            <a:pPr algn="ctr">
              <a:tabLst>
                <a:tab pos="2806700" algn="ctr"/>
                <a:tab pos="5611813" algn="r"/>
              </a:tabLst>
            </a:pPr>
            <a:endParaRPr lang="pt-BR" sz="2400" b="1" i="1" dirty="0" smtClean="0">
              <a:cs typeface="Times New Roman" pitchFamily="18" charset="0"/>
            </a:endParaRPr>
          </a:p>
          <a:p>
            <a:pPr algn="ctr">
              <a:tabLst>
                <a:tab pos="2806700" algn="ctr"/>
                <a:tab pos="5611813" algn="r"/>
              </a:tabLst>
            </a:pPr>
            <a:r>
              <a:rPr lang="pt-BR" sz="2800" b="1" i="1" dirty="0" smtClean="0">
                <a:cs typeface="Times New Roman" pitchFamily="18" charset="0"/>
              </a:rPr>
              <a:t>Programa de Formação de Recursos Humanos em Geologia, Geofísica e Informática para o Setor Petróleo e Gás PRH22</a:t>
            </a:r>
            <a:endParaRPr lang="pt-BR" sz="2800" dirty="0">
              <a:cs typeface="Times New Roman" pitchFamily="18" charset="0"/>
            </a:endParaRPr>
          </a:p>
        </p:txBody>
      </p:sp>
      <p:sp>
        <p:nvSpPr>
          <p:cNvPr id="3076" name="CaixaDeTexto 17"/>
          <p:cNvSpPr txBox="1">
            <a:spLocks noChangeArrowheads="1"/>
          </p:cNvSpPr>
          <p:nvPr/>
        </p:nvSpPr>
        <p:spPr bwMode="auto">
          <a:xfrm>
            <a:off x="179388" y="6453188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 smtClean="0">
                <a:latin typeface="Calibri" pitchFamily="34" charset="0"/>
              </a:rPr>
              <a:t>Reunião </a:t>
            </a:r>
            <a:r>
              <a:rPr lang="pt-BR" dirty="0" err="1" smtClean="0">
                <a:latin typeface="Calibri" pitchFamily="34" charset="0"/>
              </a:rPr>
              <a:t>Annual</a:t>
            </a:r>
            <a:r>
              <a:rPr lang="pt-BR" dirty="0" smtClean="0">
                <a:latin typeface="Calibri" pitchFamily="34" charset="0"/>
              </a:rPr>
              <a:t> de Avaliação dos </a:t>
            </a:r>
            <a:r>
              <a:rPr lang="pt-BR" dirty="0" err="1" smtClean="0">
                <a:latin typeface="Calibri" pitchFamily="34" charset="0"/>
              </a:rPr>
              <a:t>PRH´</a:t>
            </a:r>
            <a:r>
              <a:rPr lang="pt-BR" dirty="0" smtClean="0">
                <a:latin typeface="Calibri" pitchFamily="34" charset="0"/>
              </a:rPr>
              <a:t>s N-NE 2012, Natal/RN</a:t>
            </a:r>
            <a:r>
              <a:rPr lang="pt-BR" dirty="0">
                <a:latin typeface="Calibri" pitchFamily="34" charset="0"/>
              </a:rPr>
              <a:t>, </a:t>
            </a:r>
            <a:r>
              <a:rPr lang="pt-BR" dirty="0" smtClean="0">
                <a:latin typeface="Calibri" pitchFamily="34" charset="0"/>
              </a:rPr>
              <a:t>10 </a:t>
            </a:r>
            <a:r>
              <a:rPr lang="pt-BR" dirty="0">
                <a:latin typeface="Calibri" pitchFamily="34" charset="0"/>
              </a:rPr>
              <a:t>e </a:t>
            </a:r>
            <a:r>
              <a:rPr lang="pt-BR" dirty="0" smtClean="0">
                <a:latin typeface="Calibri" pitchFamily="34" charset="0"/>
              </a:rPr>
              <a:t>11 </a:t>
            </a:r>
            <a:r>
              <a:rPr lang="pt-BR" dirty="0">
                <a:latin typeface="Calibri" pitchFamily="34" charset="0"/>
              </a:rPr>
              <a:t>de </a:t>
            </a:r>
            <a:r>
              <a:rPr lang="pt-BR" dirty="0" smtClean="0">
                <a:latin typeface="Calibri" pitchFamily="34" charset="0"/>
              </a:rPr>
              <a:t>Outubro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164178" y="71414"/>
            <a:ext cx="8818324" cy="85551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3081" name="Imagem 8" descr="logoANP_h_fundobranco_c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407" y="59140"/>
            <a:ext cx="16621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Imagem 9" descr="PR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182" y="58346"/>
            <a:ext cx="1673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Imagem 10" descr="cabeçalho RAA 2010-ok.jpg"/>
          <p:cNvPicPr>
            <a:picLocks noChangeAspect="1"/>
          </p:cNvPicPr>
          <p:nvPr/>
        </p:nvPicPr>
        <p:blipFill>
          <a:blip r:embed="rId4" cstate="print"/>
          <a:srcRect l="20262" t="7106" r="64133" b="5139"/>
          <a:stretch>
            <a:fillRect/>
          </a:stretch>
        </p:blipFill>
        <p:spPr bwMode="auto">
          <a:xfrm>
            <a:off x="2844057" y="58346"/>
            <a:ext cx="1143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fine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9777" y="58708"/>
            <a:ext cx="1183644" cy="720000"/>
          </a:xfrm>
          <a:prstGeom prst="rect">
            <a:avLst/>
          </a:prstGeom>
        </p:spPr>
      </p:pic>
      <p:pic>
        <p:nvPicPr>
          <p:cNvPr id="12" name="Imagem 11" descr="logo_raa_2012_sem_UFRN_bc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331" y="4708"/>
            <a:ext cx="1118807" cy="82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1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67544" y="3140968"/>
            <a:ext cx="8294558" cy="207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45000"/>
              </a:spcBef>
              <a:defRPr/>
            </a:pPr>
            <a:r>
              <a:rPr lang="en-US" sz="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Coordenação</a:t>
            </a:r>
            <a:r>
              <a:rPr lang="en-US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en-US" sz="1500" b="1" dirty="0">
                <a:solidFill>
                  <a:srgbClr val="002060"/>
                </a:solidFill>
                <a:latin typeface="Bookman Old Style" pitchFamily="18" charset="0"/>
              </a:rPr>
              <a:t>    </a:t>
            </a:r>
            <a:r>
              <a:rPr lang="en-US" sz="1500" b="1" dirty="0">
                <a:latin typeface="Bookman Old Style" pitchFamily="18" charset="0"/>
              </a:rPr>
              <a:t>                                       </a:t>
            </a:r>
            <a:r>
              <a:rPr lang="en-US" sz="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Pesquisador</a:t>
            </a:r>
            <a:r>
              <a:rPr lang="en-US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Visitante</a:t>
            </a:r>
            <a:endParaRPr lang="en-US" sz="1500" b="1" dirty="0">
              <a:solidFill>
                <a:srgbClr val="00206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lnSpc>
                <a:spcPct val="70000"/>
              </a:lnSpc>
              <a:spcBef>
                <a:spcPct val="45000"/>
              </a:spcBef>
              <a:defRPr/>
            </a:pPr>
            <a:r>
              <a:rPr lang="en-US" b="1" dirty="0" err="1">
                <a:latin typeface="Bookman Old Style" pitchFamily="18" charset="0"/>
              </a:rPr>
              <a:t>Dra</a:t>
            </a:r>
            <a:r>
              <a:rPr lang="en-US" b="1" dirty="0">
                <a:latin typeface="Bookman Old Style" pitchFamily="18" charset="0"/>
              </a:rPr>
              <a:t>. </a:t>
            </a:r>
            <a:r>
              <a:rPr lang="en-US" b="1" dirty="0" err="1">
                <a:latin typeface="Bookman Old Style" pitchFamily="18" charset="0"/>
              </a:rPr>
              <a:t>Helenice</a:t>
            </a:r>
            <a:r>
              <a:rPr lang="en-US" b="1" dirty="0">
                <a:latin typeface="Bookman Old Style" pitchFamily="18" charset="0"/>
              </a:rPr>
              <a:t> Vital    </a:t>
            </a:r>
            <a:r>
              <a:rPr lang="en-US" b="1" dirty="0" smtClean="0">
                <a:latin typeface="Bookman Old Style" pitchFamily="18" charset="0"/>
              </a:rPr>
              <a:t>         </a:t>
            </a:r>
            <a:r>
              <a:rPr lang="en-US" b="1" dirty="0">
                <a:latin typeface="Bookman Old Style" pitchFamily="18" charset="0"/>
              </a:rPr>
              <a:t>MSc. </a:t>
            </a:r>
            <a:r>
              <a:rPr lang="en-US" b="1" dirty="0" err="1">
                <a:latin typeface="Bookman Old Style" pitchFamily="18" charset="0"/>
              </a:rPr>
              <a:t>Anibal</a:t>
            </a:r>
            <a:r>
              <a:rPr lang="en-US" b="1" dirty="0">
                <a:latin typeface="Bookman Old Style" pitchFamily="18" charset="0"/>
              </a:rPr>
              <a:t> Cesar </a:t>
            </a:r>
            <a:r>
              <a:rPr lang="en-US" b="1" dirty="0" err="1" smtClean="0">
                <a:latin typeface="Bookman Old Style" pitchFamily="18" charset="0"/>
              </a:rPr>
              <a:t>Alves</a:t>
            </a:r>
            <a:endParaRPr lang="en-US" b="1" dirty="0">
              <a:latin typeface="Bookman Old Style" pitchFamily="18" charset="0"/>
            </a:endParaRPr>
          </a:p>
          <a:p>
            <a:pPr algn="ctr">
              <a:lnSpc>
                <a:spcPct val="70000"/>
              </a:lnSpc>
              <a:spcBef>
                <a:spcPct val="45000"/>
              </a:spcBef>
              <a:defRPr/>
            </a:pPr>
            <a:r>
              <a:rPr lang="en-US" sz="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Comissão</a:t>
            </a:r>
            <a:r>
              <a:rPr lang="en-US" sz="1500" b="1" dirty="0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 </a:t>
            </a:r>
            <a:r>
              <a:rPr lang="en-US" sz="1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Bookman Old Style" pitchFamily="18" charset="0"/>
              </a:rPr>
              <a:t>Gestora</a:t>
            </a:r>
            <a:endParaRPr lang="en-US" sz="1500" b="1" dirty="0">
              <a:solidFill>
                <a:srgbClr val="00206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Bookman Old Style" pitchFamily="18" charset="0"/>
            </a:endParaRPr>
          </a:p>
          <a:p>
            <a:pPr algn="ctr">
              <a:spcBef>
                <a:spcPct val="45000"/>
              </a:spcBef>
              <a:defRPr/>
            </a:pPr>
            <a:r>
              <a:rPr lang="en-US" b="1" dirty="0">
                <a:latin typeface="Bookman Old Style" pitchFamily="18" charset="0"/>
              </a:rPr>
              <a:t>Dr. </a:t>
            </a:r>
            <a:r>
              <a:rPr lang="en-US" b="1" dirty="0" err="1">
                <a:latin typeface="Bookman Old Style" pitchFamily="18" charset="0"/>
              </a:rPr>
              <a:t>Aderson</a:t>
            </a:r>
            <a:r>
              <a:rPr lang="en-US" b="1" dirty="0">
                <a:latin typeface="Bookman Old Style" pitchFamily="18" charset="0"/>
              </a:rPr>
              <a:t> F. </a:t>
            </a:r>
            <a:r>
              <a:rPr lang="en-US" b="1" dirty="0" err="1" smtClean="0">
                <a:latin typeface="Bookman Old Style" pitchFamily="18" charset="0"/>
              </a:rPr>
              <a:t>Nascimento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>
                <a:latin typeface="Bookman Old Style" pitchFamily="18" charset="0"/>
              </a:rPr>
              <a:t>(</a:t>
            </a:r>
            <a:r>
              <a:rPr lang="en-US" b="1" dirty="0" err="1">
                <a:latin typeface="Bookman Old Style" pitchFamily="18" charset="0"/>
              </a:rPr>
              <a:t>DGef</a:t>
            </a:r>
            <a:r>
              <a:rPr lang="en-US" b="1" dirty="0" smtClean="0">
                <a:latin typeface="Bookman Old Style" pitchFamily="18" charset="0"/>
              </a:rPr>
              <a:t>), Dr. Carlos C. </a:t>
            </a:r>
            <a:r>
              <a:rPr lang="en-US" b="1" dirty="0" err="1" smtClean="0">
                <a:latin typeface="Bookman Old Style" pitchFamily="18" charset="0"/>
              </a:rPr>
              <a:t>Nascimento</a:t>
            </a:r>
            <a:r>
              <a:rPr lang="en-US" b="1" dirty="0" smtClean="0">
                <a:latin typeface="Bookman Old Style" pitchFamily="18" charset="0"/>
              </a:rPr>
              <a:t> </a:t>
            </a:r>
            <a:r>
              <a:rPr lang="en-US" b="1" dirty="0">
                <a:latin typeface="Bookman Old Style" pitchFamily="18" charset="0"/>
              </a:rPr>
              <a:t>(</a:t>
            </a:r>
            <a:r>
              <a:rPr lang="en-US" b="1" dirty="0" err="1">
                <a:latin typeface="Bookman Old Style" pitchFamily="18" charset="0"/>
              </a:rPr>
              <a:t>DGef</a:t>
            </a:r>
            <a:r>
              <a:rPr lang="en-US" b="1" dirty="0" smtClean="0">
                <a:latin typeface="Bookman Old Style" pitchFamily="18" charset="0"/>
              </a:rPr>
              <a:t>),  </a:t>
            </a:r>
            <a:r>
              <a:rPr lang="en-US" b="1" dirty="0" err="1">
                <a:latin typeface="Bookman Old Style" pitchFamily="18" charset="0"/>
              </a:rPr>
              <a:t>Dra</a:t>
            </a:r>
            <a:r>
              <a:rPr lang="en-US" b="1" dirty="0" smtClean="0">
                <a:latin typeface="Bookman Old Style" pitchFamily="18" charset="0"/>
              </a:rPr>
              <a:t>. Debora </a:t>
            </a:r>
            <a:r>
              <a:rPr lang="en-US" b="1" smtClean="0">
                <a:latin typeface="Bookman Old Style" pitchFamily="18" charset="0"/>
              </a:rPr>
              <a:t>C Sousa </a:t>
            </a:r>
            <a:r>
              <a:rPr lang="en-US" b="1" dirty="0" smtClean="0">
                <a:latin typeface="Bookman Old Style" pitchFamily="18" charset="0"/>
              </a:rPr>
              <a:t>(DG), Dr</a:t>
            </a:r>
            <a:r>
              <a:rPr lang="en-US" b="1" dirty="0">
                <a:latin typeface="Bookman Old Style" pitchFamily="18" charset="0"/>
              </a:rPr>
              <a:t>. Emanuel F. </a:t>
            </a:r>
            <a:r>
              <a:rPr lang="en-US" b="1" dirty="0" err="1">
                <a:latin typeface="Bookman Old Style" pitchFamily="18" charset="0"/>
              </a:rPr>
              <a:t>Jardim</a:t>
            </a:r>
            <a:r>
              <a:rPr lang="en-US" b="1" dirty="0">
                <a:latin typeface="Bookman Old Style" pitchFamily="18" charset="0"/>
              </a:rPr>
              <a:t> de </a:t>
            </a:r>
            <a:r>
              <a:rPr lang="en-US" b="1" dirty="0" err="1" smtClean="0">
                <a:latin typeface="Bookman Old Style" pitchFamily="18" charset="0"/>
              </a:rPr>
              <a:t>Sá</a:t>
            </a:r>
            <a:r>
              <a:rPr lang="en-US" b="1" dirty="0" smtClean="0">
                <a:latin typeface="Bookman Old Style" pitchFamily="18" charset="0"/>
              </a:rPr>
              <a:t> (DG),       </a:t>
            </a:r>
            <a:r>
              <a:rPr lang="en-US" b="1" dirty="0">
                <a:latin typeface="Bookman Old Style" pitchFamily="18" charset="0"/>
              </a:rPr>
              <a:t>Dr. Fernando C.A. Silva (DG</a:t>
            </a:r>
            <a:r>
              <a:rPr lang="en-US" b="1" dirty="0" smtClean="0">
                <a:latin typeface="Bookman Old Style" pitchFamily="18" charset="0"/>
              </a:rPr>
              <a:t>), Dr</a:t>
            </a:r>
            <a:r>
              <a:rPr lang="en-US" b="1" dirty="0">
                <a:latin typeface="Bookman Old Style" pitchFamily="18" charset="0"/>
              </a:rPr>
              <a:t>. Marco C. </a:t>
            </a:r>
            <a:r>
              <a:rPr lang="en-US" b="1" dirty="0" err="1" smtClean="0">
                <a:latin typeface="Bookman Old Style" pitchFamily="18" charset="0"/>
              </a:rPr>
              <a:t>Goldbarg</a:t>
            </a:r>
            <a:r>
              <a:rPr lang="en-US" b="1" dirty="0">
                <a:latin typeface="Bookman Old Style" pitchFamily="18" charset="0"/>
              </a:rPr>
              <a:t> (</a:t>
            </a:r>
            <a:r>
              <a:rPr lang="en-US" b="1" dirty="0" err="1" smtClean="0">
                <a:latin typeface="Bookman Old Style" pitchFamily="18" charset="0"/>
              </a:rPr>
              <a:t>DIMAp</a:t>
            </a:r>
            <a:r>
              <a:rPr lang="en-US" b="1" dirty="0" smtClean="0">
                <a:latin typeface="Bookman Old Style" pitchFamily="18" charset="0"/>
              </a:rPr>
              <a:t>),       </a:t>
            </a:r>
            <a:r>
              <a:rPr lang="en-US" b="1" dirty="0">
                <a:latin typeface="Bookman Old Style" pitchFamily="18" charset="0"/>
              </a:rPr>
              <a:t>Dr. </a:t>
            </a:r>
            <a:r>
              <a:rPr lang="en-US" b="1" dirty="0" err="1">
                <a:latin typeface="Bookman Old Style" pitchFamily="18" charset="0"/>
              </a:rPr>
              <a:t>Jair</a:t>
            </a:r>
            <a:r>
              <a:rPr lang="en-US" b="1" dirty="0">
                <a:latin typeface="Bookman Old Style" pitchFamily="18" charset="0"/>
              </a:rPr>
              <a:t> C. </a:t>
            </a:r>
            <a:r>
              <a:rPr lang="en-US" b="1" dirty="0" err="1">
                <a:latin typeface="Bookman Old Style" pitchFamily="18" charset="0"/>
              </a:rPr>
              <a:t>Leite</a:t>
            </a:r>
            <a:r>
              <a:rPr lang="en-US" b="1" dirty="0">
                <a:latin typeface="Bookman Old Style" pitchFamily="18" charset="0"/>
              </a:rPr>
              <a:t> (</a:t>
            </a:r>
            <a:r>
              <a:rPr lang="en-US" b="1" dirty="0" err="1">
                <a:latin typeface="Bookman Old Style" pitchFamily="18" charset="0"/>
              </a:rPr>
              <a:t>DIMAp</a:t>
            </a:r>
            <a:r>
              <a:rPr lang="en-US" b="1" dirty="0" smtClean="0">
                <a:latin typeface="Bookman Old Style" pitchFamily="18" charset="0"/>
              </a:rPr>
              <a:t>), Dr</a:t>
            </a:r>
            <a:r>
              <a:rPr lang="en-US" b="1" dirty="0">
                <a:latin typeface="Bookman Old Style" pitchFamily="18" charset="0"/>
              </a:rPr>
              <a:t>. Walter E. </a:t>
            </a:r>
            <a:r>
              <a:rPr lang="en-US" b="1" dirty="0" smtClean="0">
                <a:latin typeface="Bookman Old Style" pitchFamily="18" charset="0"/>
              </a:rPr>
              <a:t>Medeiros (</a:t>
            </a:r>
            <a:r>
              <a:rPr lang="en-US" b="1" dirty="0" err="1" smtClean="0">
                <a:latin typeface="Bookman Old Style" pitchFamily="18" charset="0"/>
              </a:rPr>
              <a:t>DGef</a:t>
            </a:r>
            <a:r>
              <a:rPr lang="en-US" b="1" dirty="0">
                <a:latin typeface="Bookman Old Style" pitchFamily="18" charset="0"/>
              </a:rPr>
              <a:t>)</a:t>
            </a:r>
            <a:endParaRPr lang="pt-BR" b="1" dirty="0">
              <a:latin typeface="Bookman Old Style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83568" y="5304110"/>
            <a:ext cx="7924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Arial Narrow" pitchFamily="34" charset="0"/>
              </a:rPr>
              <a:t>PROGRAMAS</a:t>
            </a:r>
            <a:r>
              <a:rPr lang="en-US" sz="1600" b="1" dirty="0">
                <a:solidFill>
                  <a:srgbClr val="002060"/>
                </a:solidFill>
                <a:latin typeface="Arial Narrow" pitchFamily="34" charset="0"/>
              </a:rPr>
              <a:t> DE </a:t>
            </a:r>
            <a:r>
              <a:rPr lang="en-US" sz="1600" b="1" dirty="0" err="1">
                <a:solidFill>
                  <a:srgbClr val="002060"/>
                </a:solidFill>
                <a:latin typeface="Arial Narrow" pitchFamily="34" charset="0"/>
              </a:rPr>
              <a:t>PÓS-GRADUAÇÃO</a:t>
            </a:r>
            <a:endParaRPr lang="en-US" sz="16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en-US" sz="1600" b="1" dirty="0" err="1">
                <a:latin typeface="Arial Narrow" pitchFamily="34" charset="0"/>
              </a:rPr>
              <a:t>Geodinâmica</a:t>
            </a:r>
            <a:r>
              <a:rPr lang="en-US" sz="1600" b="1" dirty="0">
                <a:latin typeface="Arial Narrow" pitchFamily="34" charset="0"/>
              </a:rPr>
              <a:t> e </a:t>
            </a:r>
            <a:r>
              <a:rPr lang="en-US" sz="1600" b="1" dirty="0" err="1">
                <a:latin typeface="Arial Narrow" pitchFamily="34" charset="0"/>
              </a:rPr>
              <a:t>Geofísica</a:t>
            </a:r>
            <a:r>
              <a:rPr lang="en-US" sz="1600" b="1" dirty="0">
                <a:latin typeface="Arial Narrow" pitchFamily="34" charset="0"/>
              </a:rPr>
              <a:t> - </a:t>
            </a:r>
            <a:r>
              <a:rPr lang="en-US" sz="1600" b="1" dirty="0" err="1">
                <a:latin typeface="Arial Narrow" pitchFamily="34" charset="0"/>
              </a:rPr>
              <a:t>Sistemas</a:t>
            </a:r>
            <a:r>
              <a:rPr lang="en-US" sz="1600" b="1" dirty="0">
                <a:latin typeface="Arial Narrow" pitchFamily="34" charset="0"/>
              </a:rPr>
              <a:t> e </a:t>
            </a:r>
            <a:r>
              <a:rPr lang="en-US" sz="1600" b="1" dirty="0" err="1">
                <a:latin typeface="Arial Narrow" pitchFamily="34" charset="0"/>
              </a:rPr>
              <a:t>Computação</a:t>
            </a:r>
            <a:endParaRPr lang="en-US" sz="1600" b="1" dirty="0">
              <a:solidFill>
                <a:srgbClr val="CCFFCC"/>
              </a:solidFill>
              <a:latin typeface="Arial Narrow" pitchFamily="34" charset="0"/>
            </a:endParaRPr>
          </a:p>
          <a:p>
            <a:pPr algn="ctr"/>
            <a:r>
              <a:rPr lang="en-US" sz="1600" b="1" dirty="0" err="1" smtClean="0">
                <a:solidFill>
                  <a:srgbClr val="002060"/>
                </a:solidFill>
                <a:latin typeface="Arial Narrow" pitchFamily="34" charset="0"/>
              </a:rPr>
              <a:t>DEPARTAMENTOS</a:t>
            </a:r>
            <a:endParaRPr lang="pt-BR" sz="16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ctr"/>
            <a:r>
              <a:rPr lang="pt-BR" sz="1600" b="1" dirty="0">
                <a:latin typeface="Arial Narrow" pitchFamily="34" charset="0"/>
              </a:rPr>
              <a:t>Geologia (DG) – Geofísica (DGef) - Informática e Matemática Aplicada (DIMAp)</a:t>
            </a:r>
            <a:endParaRPr lang="pt-BR" sz="1600" b="1" dirty="0">
              <a:solidFill>
                <a:srgbClr val="CCFFCC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79388" y="4824363"/>
            <a:ext cx="746760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135000"/>
              </a:lnSpc>
            </a:pPr>
            <a:r>
              <a:rPr lang="pt-BR" altLang="zh-CN" sz="2300" b="1" dirty="0">
                <a:latin typeface="Arial Narrow" pitchFamily="34" charset="0"/>
                <a:ea typeface="SimSun" pitchFamily="2" charset="-122"/>
                <a:cs typeface="Arial" charset="0"/>
              </a:rPr>
              <a:t>Formação de Recursos Humanos Especializados</a:t>
            </a:r>
          </a:p>
          <a:p>
            <a:pPr>
              <a:lnSpc>
                <a:spcPct val="135000"/>
              </a:lnSpc>
            </a:pPr>
            <a:r>
              <a:rPr lang="pt-BR" altLang="zh-CN" sz="2300" b="1" dirty="0">
                <a:latin typeface="Arial Narrow" pitchFamily="34" charset="0"/>
                <a:ea typeface="SimSun" pitchFamily="2" charset="-122"/>
                <a:cs typeface="Arial" charset="0"/>
              </a:rPr>
              <a:t>Melhoria e Criação de Laboratórios</a:t>
            </a:r>
          </a:p>
          <a:p>
            <a:pPr>
              <a:lnSpc>
                <a:spcPct val="135000"/>
              </a:lnSpc>
            </a:pPr>
            <a:r>
              <a:rPr lang="pt-BR" altLang="zh-CN" sz="2300" b="1" dirty="0">
                <a:latin typeface="Arial Narrow" pitchFamily="34" charset="0"/>
                <a:ea typeface="SimSun" pitchFamily="2" charset="-122"/>
                <a:cs typeface="Arial" charset="0"/>
              </a:rPr>
              <a:t>Publicações (Períodicos, Congressos, Livros, etc)</a:t>
            </a:r>
          </a:p>
          <a:p>
            <a:pPr>
              <a:lnSpc>
                <a:spcPct val="135000"/>
              </a:lnSpc>
            </a:pPr>
            <a:r>
              <a:rPr lang="pt-BR" altLang="zh-CN" sz="2300" b="1" dirty="0">
                <a:latin typeface="Arial Narrow" pitchFamily="34" charset="0"/>
                <a:ea typeface="SimSun" pitchFamily="2" charset="-122"/>
                <a:cs typeface="Arial" charset="0"/>
              </a:rPr>
              <a:t>Aplicação Direta à Indústria do Petróleo</a:t>
            </a:r>
          </a:p>
        </p:txBody>
      </p:sp>
      <p:grpSp>
        <p:nvGrpSpPr>
          <p:cNvPr id="20506" name="Group 26"/>
          <p:cNvGrpSpPr>
            <a:grpSpLocks/>
          </p:cNvGrpSpPr>
          <p:nvPr/>
        </p:nvGrpSpPr>
        <p:grpSpPr bwMode="auto">
          <a:xfrm>
            <a:off x="2620963" y="720129"/>
            <a:ext cx="5238750" cy="4287838"/>
            <a:chOff x="1651" y="0"/>
            <a:chExt cx="3300" cy="2701"/>
          </a:xfrm>
        </p:grpSpPr>
        <p:graphicFrame>
          <p:nvGraphicFramePr>
            <p:cNvPr id="20504" name="Object 24"/>
            <p:cNvGraphicFramePr>
              <a:graphicFrameLocks noChangeAspect="1"/>
            </p:cNvGraphicFramePr>
            <p:nvPr/>
          </p:nvGraphicFramePr>
          <p:xfrm>
            <a:off x="1651" y="0"/>
            <a:ext cx="3270" cy="1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PHOTO-PAINT" r:id="rId3" imgW="32584127" imgH="13422222" progId="CorelPHOTOPAINT.Image.14">
                    <p:embed/>
                  </p:oleObj>
                </mc:Choice>
                <mc:Fallback>
                  <p:oleObj name="PHOTO-PAINT" r:id="rId3" imgW="32584127" imgH="13422222" progId="CorelPHOTOPAINT.Image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1" y="0"/>
                          <a:ext cx="3270" cy="13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05" name="Object 25"/>
            <p:cNvGraphicFramePr>
              <a:graphicFrameLocks noChangeAspect="1"/>
            </p:cNvGraphicFramePr>
            <p:nvPr/>
          </p:nvGraphicFramePr>
          <p:xfrm>
            <a:off x="1655" y="1344"/>
            <a:ext cx="3296" cy="1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2" name="PHOTO-PAINT" r:id="rId5" imgW="30031746" imgH="12355556" progId="CorelPHOTOPAINT.Image.14">
                    <p:embed/>
                  </p:oleObj>
                </mc:Choice>
                <mc:Fallback>
                  <p:oleObj name="PHOTO-PAINT" r:id="rId5" imgW="30031746" imgH="12355556" progId="CorelPHOTOPAINT.Image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5" y="1344"/>
                          <a:ext cx="3296" cy="13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513" name="Group 33"/>
          <p:cNvGrpSpPr>
            <a:grpSpLocks/>
          </p:cNvGrpSpPr>
          <p:nvPr/>
        </p:nvGrpSpPr>
        <p:grpSpPr bwMode="auto">
          <a:xfrm>
            <a:off x="1187450" y="720129"/>
            <a:ext cx="7721600" cy="4437063"/>
            <a:chOff x="748" y="0"/>
            <a:chExt cx="4864" cy="2795"/>
          </a:xfrm>
        </p:grpSpPr>
        <p:pic>
          <p:nvPicPr>
            <p:cNvPr id="20507" name="Picture 27" descr="DSC0650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0"/>
              <a:ext cx="3356" cy="2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20508" name="Object 28"/>
            <p:cNvGraphicFramePr>
              <a:graphicFrameLocks noChangeAspect="1"/>
            </p:cNvGraphicFramePr>
            <p:nvPr/>
          </p:nvGraphicFramePr>
          <p:xfrm>
            <a:off x="748" y="0"/>
            <a:ext cx="1509" cy="2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PHOTO-PAINT" r:id="rId8" imgW="6361905" imgH="10793651" progId="CorelPHOTOPAINT.Image.14">
                    <p:embed/>
                  </p:oleObj>
                </mc:Choice>
                <mc:Fallback>
                  <p:oleObj name="PHOTO-PAINT" r:id="rId8" imgW="6361905" imgH="10793651" progId="CorelPHOTOPAINT.Image.1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" y="0"/>
                          <a:ext cx="1509" cy="2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510" name="Picture 30" descr="DSC0650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" y="1117"/>
              <a:ext cx="1259" cy="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1" name="Picture 31" descr="DSC0650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0"/>
              <a:ext cx="1042" cy="1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8" name="Group 38"/>
          <p:cNvGrpSpPr>
            <a:grpSpLocks/>
          </p:cNvGrpSpPr>
          <p:nvPr/>
        </p:nvGrpSpPr>
        <p:grpSpPr bwMode="auto">
          <a:xfrm>
            <a:off x="1187450" y="899790"/>
            <a:ext cx="7777163" cy="2889250"/>
            <a:chOff x="748" y="0"/>
            <a:chExt cx="4899" cy="1820"/>
          </a:xfrm>
        </p:grpSpPr>
        <p:grpSp>
          <p:nvGrpSpPr>
            <p:cNvPr id="20516" name="Group 36"/>
            <p:cNvGrpSpPr>
              <a:grpSpLocks/>
            </p:cNvGrpSpPr>
            <p:nvPr/>
          </p:nvGrpSpPr>
          <p:grpSpPr bwMode="auto">
            <a:xfrm>
              <a:off x="748" y="0"/>
              <a:ext cx="4831" cy="1820"/>
              <a:chOff x="748" y="0"/>
              <a:chExt cx="4831" cy="1820"/>
            </a:xfrm>
          </p:grpSpPr>
          <p:pic>
            <p:nvPicPr>
              <p:cNvPr id="20514" name="Picture 34" descr="DSC0650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8" y="0"/>
                <a:ext cx="2405" cy="18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15" name="Picture 35" descr="DSC0650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0"/>
                <a:ext cx="2427" cy="18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517" name="Text Box 37"/>
            <p:cNvSpPr txBox="1">
              <a:spLocks noChangeArrowheads="1"/>
            </p:cNvSpPr>
            <p:nvPr/>
          </p:nvSpPr>
          <p:spPr bwMode="auto">
            <a:xfrm rot="687305">
              <a:off x="3729" y="436"/>
              <a:ext cx="191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sz="1200" b="1">
                  <a:solidFill>
                    <a:srgbClr val="9C9E3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Laboratório de Análises Estratigráficas</a:t>
              </a:r>
            </a:p>
          </p:txBody>
        </p:sp>
      </p:grpSp>
      <p:pic>
        <p:nvPicPr>
          <p:cNvPr id="20519" name="Picture 39" descr="DSC0649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20129"/>
            <a:ext cx="5616575" cy="42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9388" y="4708"/>
            <a:ext cx="8818562" cy="922392"/>
            <a:chOff x="179388" y="4708"/>
            <a:chExt cx="8818562" cy="922392"/>
          </a:xfrm>
        </p:grpSpPr>
        <p:sp>
          <p:nvSpPr>
            <p:cNvPr id="32" name="Retângulo 6"/>
            <p:cNvSpPr/>
            <p:nvPr/>
          </p:nvSpPr>
          <p:spPr bwMode="auto">
            <a:xfrm>
              <a:off x="179388" y="71438"/>
              <a:ext cx="8818562" cy="855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/>
            </a:p>
          </p:txBody>
        </p:sp>
        <p:sp>
          <p:nvSpPr>
            <p:cNvPr id="33" name="Rectangle 1"/>
            <p:cNvSpPr txBox="1">
              <a:spLocks noChangeArrowheads="1"/>
            </p:cNvSpPr>
            <p:nvPr/>
          </p:nvSpPr>
          <p:spPr bwMode="auto">
            <a:xfrm>
              <a:off x="250825" y="101600"/>
              <a:ext cx="6192838" cy="749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 eaLnBrk="1" fontAlgn="auto" hangingPunct="1">
                <a:spcAft>
                  <a:spcPts val="0"/>
                </a:spcAft>
                <a:defRPr/>
              </a:pPr>
              <a:r>
                <a:rPr lang="pt-BR" b="1" dirty="0" smtClean="0">
                  <a:solidFill>
                    <a:schemeClr val="tx2">
                      <a:lumMod val="75000"/>
                    </a:schemeClr>
                  </a:solidFill>
                </a:rPr>
                <a:t>Resultados</a:t>
              </a:r>
            </a:p>
          </p:txBody>
        </p:sp>
        <p:pic>
          <p:nvPicPr>
            <p:cNvPr id="34" name="Imagem 7" descr="logo_raa_2012_sem_UFRN_bco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00826" y="4708"/>
              <a:ext cx="1118807" cy="828000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368" y="134075"/>
              <a:ext cx="598543" cy="702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4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"/>
          <p:cNvSpPr>
            <a:spLocks noChangeArrowheads="1"/>
          </p:cNvSpPr>
          <p:nvPr/>
        </p:nvSpPr>
        <p:spPr bwMode="auto">
          <a:xfrm>
            <a:off x="467544" y="1133872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en-US" sz="3600" b="1" dirty="0" err="1" smtClean="0">
                <a:latin typeface="Arial" charset="0"/>
              </a:rPr>
              <a:t>Profissional</a:t>
            </a:r>
            <a:r>
              <a:rPr lang="en-US" altLang="en-US" sz="3600" b="1" dirty="0" smtClean="0">
                <a:latin typeface="Arial" charset="0"/>
              </a:rPr>
              <a:t> Pronto </a:t>
            </a:r>
            <a:r>
              <a:rPr lang="en-US" altLang="en-US" sz="3600" b="1" dirty="0" err="1">
                <a:latin typeface="Arial" charset="0"/>
              </a:rPr>
              <a:t>para</a:t>
            </a:r>
            <a:r>
              <a:rPr lang="en-US" altLang="en-US" sz="3600" b="1" dirty="0">
                <a:latin typeface="Arial" charset="0"/>
              </a:rPr>
              <a:t> o Mercado de </a:t>
            </a:r>
            <a:r>
              <a:rPr lang="en-US" altLang="en-US" sz="3600" b="1" dirty="0" err="1">
                <a:latin typeface="Arial" charset="0"/>
              </a:rPr>
              <a:t>Trabalho</a:t>
            </a:r>
            <a:r>
              <a:rPr lang="en-US" altLang="en-US" sz="3600" dirty="0">
                <a:latin typeface="Arial" charset="0"/>
              </a:rPr>
              <a:t/>
            </a:r>
            <a:br>
              <a:rPr lang="en-US" altLang="en-US" sz="3600" dirty="0">
                <a:latin typeface="Arial" charset="0"/>
              </a:rPr>
            </a:br>
            <a:r>
              <a:rPr lang="en-US" altLang="en-US" b="1" dirty="0" err="1">
                <a:latin typeface="Arial" charset="0"/>
              </a:rPr>
              <a:t>Prepara</a:t>
            </a:r>
            <a:r>
              <a:rPr lang="en-US" altLang="en-US" b="1" dirty="0" err="1"/>
              <a:t>ç</a:t>
            </a:r>
            <a:r>
              <a:rPr lang="en-US" altLang="en-US" b="1" dirty="0" err="1">
                <a:latin typeface="Arial" charset="0"/>
              </a:rPr>
              <a:t>ão</a:t>
            </a:r>
            <a:r>
              <a:rPr lang="en-US" altLang="en-US" b="1" dirty="0">
                <a:latin typeface="Arial" charset="0"/>
              </a:rPr>
              <a:t> do </a:t>
            </a:r>
            <a:r>
              <a:rPr lang="en-US" altLang="en-US" b="1" dirty="0" err="1">
                <a:latin typeface="Arial" charset="0"/>
              </a:rPr>
              <a:t>Estudante</a:t>
            </a:r>
            <a:endParaRPr lang="en-US" altLang="en-US" sz="3600" dirty="0">
              <a:latin typeface="Arial" charset="0"/>
            </a:endParaRPr>
          </a:p>
        </p:txBody>
      </p:sp>
      <p:sp>
        <p:nvSpPr>
          <p:cNvPr id="9220" name="Rectangle 5"/>
          <p:cNvSpPr>
            <a:spLocks noChangeArrowheads="1"/>
          </p:cNvSpPr>
          <p:nvPr/>
        </p:nvSpPr>
        <p:spPr bwMode="auto">
          <a:xfrm>
            <a:off x="3765550" y="2287984"/>
            <a:ext cx="5037138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 dirty="0">
                <a:latin typeface="Arial" charset="0"/>
              </a:rPr>
              <a:t>Base </a:t>
            </a:r>
            <a:r>
              <a:rPr lang="en-US" altLang="en-US" sz="3200" b="1" dirty="0" err="1">
                <a:latin typeface="Arial" charset="0"/>
              </a:rPr>
              <a:t>ampla</a:t>
            </a:r>
            <a:endParaRPr lang="en-US" altLang="en-US" sz="3200" b="1" dirty="0">
              <a:latin typeface="Arial" charset="0"/>
            </a:endParaRPr>
          </a:p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 dirty="0" err="1">
                <a:latin typeface="Arial" charset="0"/>
              </a:rPr>
              <a:t>Balan</a:t>
            </a:r>
            <a:r>
              <a:rPr lang="en-US" altLang="en-US" sz="3200" b="1" dirty="0" err="1"/>
              <a:t>ç</a:t>
            </a:r>
            <a:r>
              <a:rPr lang="en-US" altLang="en-US" sz="3200" b="1" dirty="0" err="1">
                <a:latin typeface="Arial" charset="0"/>
              </a:rPr>
              <a:t>o</a:t>
            </a:r>
            <a:r>
              <a:rPr lang="en-US" altLang="en-US" sz="3200" b="1" dirty="0">
                <a:latin typeface="Arial" charset="0"/>
              </a:rPr>
              <a:t> entre </a:t>
            </a:r>
            <a:r>
              <a:rPr lang="en-US" altLang="en-US" sz="3200" b="1" dirty="0" err="1">
                <a:latin typeface="Arial" charset="0"/>
              </a:rPr>
              <a:t>Teoria</a:t>
            </a:r>
            <a:r>
              <a:rPr lang="en-US" altLang="en-US" sz="3200" b="1" dirty="0">
                <a:latin typeface="Arial" charset="0"/>
              </a:rPr>
              <a:t> e </a:t>
            </a:r>
            <a:r>
              <a:rPr lang="en-US" altLang="en-US" sz="3200" b="1" dirty="0" err="1">
                <a:latin typeface="Arial" charset="0"/>
              </a:rPr>
              <a:t>Aplica</a:t>
            </a:r>
            <a:r>
              <a:rPr lang="en-US" altLang="en-US" sz="3200" b="1" dirty="0" err="1"/>
              <a:t>ç</a:t>
            </a:r>
            <a:r>
              <a:rPr lang="en-US" altLang="en-US" sz="3200" b="1" dirty="0" err="1">
                <a:latin typeface="Arial" charset="0"/>
              </a:rPr>
              <a:t>ão</a:t>
            </a:r>
            <a:endParaRPr lang="en-US" altLang="en-US" sz="3200" b="1" dirty="0"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447800" y="2561530"/>
            <a:ext cx="223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Educação</a:t>
            </a:r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3348038" y="3985021"/>
            <a:ext cx="541020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 dirty="0" err="1">
                <a:latin typeface="Arial" charset="0"/>
              </a:rPr>
              <a:t>Pensar</a:t>
            </a:r>
            <a:r>
              <a:rPr lang="en-US" altLang="en-US" sz="3200" b="1" dirty="0">
                <a:latin typeface="Arial" charset="0"/>
              </a:rPr>
              <a:t> 4-D</a:t>
            </a:r>
          </a:p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 dirty="0" err="1">
                <a:latin typeface="Arial" charset="0"/>
              </a:rPr>
              <a:t>Computador</a:t>
            </a:r>
            <a:r>
              <a:rPr lang="en-US" altLang="en-US" sz="3200" b="1" dirty="0">
                <a:latin typeface="Arial" charset="0"/>
              </a:rPr>
              <a:t> Workstation</a:t>
            </a:r>
          </a:p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 dirty="0" err="1">
                <a:latin typeface="Arial" charset="0"/>
              </a:rPr>
              <a:t>Proficiência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em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Inglês</a:t>
            </a:r>
            <a:endParaRPr lang="en-US" altLang="en-US" sz="3200" b="1" dirty="0">
              <a:latin typeface="Arial" charset="0"/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1116013" y="3624659"/>
            <a:ext cx="2743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Habilidades</a:t>
            </a:r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4005263" y="5801121"/>
            <a:ext cx="4467225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C012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>
                <a:latin typeface="Arial" charset="0"/>
              </a:rPr>
              <a:t>Motiva</a:t>
            </a:r>
            <a:r>
              <a:rPr lang="en-US" altLang="en-US" sz="3200" b="1"/>
              <a:t>ç</a:t>
            </a:r>
            <a:r>
              <a:rPr lang="en-US" altLang="en-US" sz="3200" b="1">
                <a:latin typeface="Arial" charset="0"/>
              </a:rPr>
              <a:t>ão pr</a:t>
            </a:r>
            <a:r>
              <a:rPr lang="en-US" altLang="en-US" sz="3200" b="1"/>
              <a:t>ó</a:t>
            </a:r>
            <a:r>
              <a:rPr lang="en-US" altLang="en-US" sz="3200" b="1">
                <a:latin typeface="Arial" charset="0"/>
              </a:rPr>
              <a:t>pria</a:t>
            </a:r>
          </a:p>
          <a:p>
            <a:pPr marL="342900" indent="-342900" eaLnBrk="0" hangingPunct="0">
              <a:lnSpc>
                <a:spcPct val="83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3200" b="1">
                <a:latin typeface="Arial" charset="0"/>
              </a:rPr>
              <a:t>Proativo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2514600" y="5750321"/>
            <a:ext cx="16494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3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Traços</a:t>
            </a:r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</a:p>
        </p:txBody>
      </p:sp>
      <p:sp>
        <p:nvSpPr>
          <p:cNvPr id="13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Resultados</a:t>
            </a:r>
          </a:p>
        </p:txBody>
      </p:sp>
      <p:pic>
        <p:nvPicPr>
          <p:cNvPr id="15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24744"/>
            <a:ext cx="6694487" cy="4114800"/>
          </a:xfrm>
        </p:spPr>
        <p:txBody>
          <a:bodyPr/>
          <a:lstStyle/>
          <a:p>
            <a:r>
              <a:rPr lang="pt-BR" b="1" dirty="0" smtClean="0"/>
              <a:t>Evasão (alta taxa de emprego)</a:t>
            </a:r>
          </a:p>
          <a:p>
            <a:endParaRPr lang="pt-BR" b="1" dirty="0" smtClean="0"/>
          </a:p>
          <a:p>
            <a:r>
              <a:rPr lang="pt-BR" b="1" dirty="0" smtClean="0"/>
              <a:t>Utilização Taxa de Bancada / Prestação de contas (CGU, TCU, )</a:t>
            </a:r>
          </a:p>
          <a:p>
            <a:endParaRPr lang="pt-BR" b="1" dirty="0" smtClean="0"/>
          </a:p>
          <a:p>
            <a:r>
              <a:rPr lang="pt-BR" b="1" dirty="0" smtClean="0"/>
              <a:t>Dupla Gestão ANP  x  PETROBRAS</a:t>
            </a:r>
          </a:p>
          <a:p>
            <a:pPr>
              <a:buFontTx/>
              <a:buNone/>
            </a:pPr>
            <a:r>
              <a:rPr lang="pt-BR" b="1" dirty="0" smtClean="0"/>
              <a:t>   (na prática 2 programas)</a:t>
            </a:r>
          </a:p>
        </p:txBody>
      </p:sp>
      <p:sp>
        <p:nvSpPr>
          <p:cNvPr id="18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9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Dificuldades</a:t>
            </a:r>
          </a:p>
        </p:txBody>
      </p:sp>
      <p:pic>
        <p:nvPicPr>
          <p:cNvPr id="20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3457" y="5661248"/>
            <a:ext cx="85168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Encerramento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convênio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com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bolsistas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ativos</a:t>
            </a:r>
            <a:endParaRPr lang="en-US" sz="3200" b="1" dirty="0" smtClean="0">
              <a:solidFill>
                <a:srgbClr val="FF0000"/>
              </a:solidFill>
              <a:latin typeface="+mn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en-US" sz="3200" b="1" dirty="0" err="1" smtClean="0">
                <a:solidFill>
                  <a:srgbClr val="FF0000"/>
                </a:solidFill>
                <a:latin typeface="+mn-lt"/>
              </a:rPr>
              <a:t>Fevereiro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2012)</a:t>
            </a:r>
            <a:endParaRPr lang="pt-BR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5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13" name="Text Box 21"/>
          <p:cNvSpPr txBox="1">
            <a:spLocks noChangeArrowheads="1"/>
          </p:cNvSpPr>
          <p:nvPr/>
        </p:nvSpPr>
        <p:spPr bwMode="auto">
          <a:xfrm>
            <a:off x="399123" y="980728"/>
            <a:ext cx="8332089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</a:pPr>
            <a:r>
              <a:rPr lang="pt-BR" sz="3200" dirty="0"/>
              <a:t> </a:t>
            </a:r>
            <a:r>
              <a:rPr lang="pt-BR" sz="3200" dirty="0" smtClean="0"/>
              <a:t>  </a:t>
            </a:r>
            <a:r>
              <a:rPr lang="pt-BR" sz="2800" dirty="0" smtClean="0"/>
              <a:t>Reter </a:t>
            </a:r>
            <a:r>
              <a:rPr lang="pt-BR" sz="2800" dirty="0"/>
              <a:t>bons </a:t>
            </a:r>
            <a:r>
              <a:rPr lang="pt-BR" sz="2800" dirty="0" smtClean="0"/>
              <a:t>alunos</a:t>
            </a:r>
            <a:endParaRPr lang="pt-BR" sz="2800" dirty="0"/>
          </a:p>
          <a:p>
            <a:pPr>
              <a:lnSpc>
                <a:spcPct val="150000"/>
              </a:lnSpc>
              <a:buFontTx/>
              <a:buChar char="•"/>
            </a:pPr>
            <a:r>
              <a:rPr lang="pt-BR" sz="2800" dirty="0" smtClean="0"/>
              <a:t>   Consonância </a:t>
            </a:r>
            <a:r>
              <a:rPr lang="pt-BR" sz="2800" dirty="0"/>
              <a:t>ANP e Universidade PETROBRAS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lang="pt-BR" sz="3200" dirty="0"/>
          </a:p>
        </p:txBody>
      </p:sp>
      <p:sp>
        <p:nvSpPr>
          <p:cNvPr id="20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Desafios e Perspectivas</a:t>
            </a:r>
          </a:p>
        </p:txBody>
      </p:sp>
      <p:pic>
        <p:nvPicPr>
          <p:cNvPr id="22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2697882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eaLnBrk="1" hangingPunct="1">
              <a:buClrTx/>
              <a:buSzTx/>
              <a:buFont typeface="Arial" pitchFamily="34" charset="0"/>
              <a:buChar char="•"/>
            </a:pPr>
            <a:r>
              <a:rPr lang="pt-BR" sz="2800" dirty="0">
                <a:cs typeface="Times New Roman" pitchFamily="18" charset="0"/>
              </a:rPr>
              <a:t>Ampliação  da relação com o setor </a:t>
            </a:r>
            <a:r>
              <a:rPr lang="pt-BR" sz="2800" dirty="0" smtClean="0">
                <a:cs typeface="Times New Roman" pitchFamily="18" charset="0"/>
              </a:rPr>
              <a:t>P&amp;G.</a:t>
            </a:r>
            <a:endParaRPr lang="pt-BR" sz="2800" dirty="0">
              <a:cs typeface="Times New Roman" pitchFamily="18" charset="0"/>
            </a:endParaRPr>
          </a:p>
          <a:p>
            <a:pPr marL="457200" indent="-457200" defTabSz="914400" eaLnBrk="1" hangingPunct="1">
              <a:buClrTx/>
              <a:buSzTx/>
              <a:buFont typeface="Arial" pitchFamily="34" charset="0"/>
              <a:buChar char="•"/>
            </a:pPr>
            <a:endParaRPr lang="pt-BR" sz="2800" dirty="0">
              <a:cs typeface="Times New Roman" pitchFamily="18" charset="0"/>
            </a:endParaRPr>
          </a:p>
          <a:p>
            <a:pPr marL="457200" indent="-457200" defTabSz="914400" eaLnBrk="1" hangingPunct="1">
              <a:buClrTx/>
              <a:buSzTx/>
              <a:buFont typeface="Arial" pitchFamily="34" charset="0"/>
              <a:buChar char="•"/>
            </a:pPr>
            <a:r>
              <a:rPr lang="pt-BR" sz="2800" dirty="0">
                <a:cs typeface="Times New Roman" pitchFamily="18" charset="0"/>
              </a:rPr>
              <a:t>Fortalecimento da interação </a:t>
            </a:r>
            <a:r>
              <a:rPr lang="pt-BR" sz="2800" dirty="0" smtClean="0">
                <a:cs typeface="Times New Roman" pitchFamily="18" charset="0"/>
              </a:rPr>
              <a:t>com </a:t>
            </a:r>
            <a:r>
              <a:rPr lang="pt-BR" sz="2800" dirty="0">
                <a:cs typeface="Times New Roman" pitchFamily="18" charset="0"/>
              </a:rPr>
              <a:t>programas  </a:t>
            </a:r>
            <a:r>
              <a:rPr lang="pt-BR" sz="2800" dirty="0" smtClean="0">
                <a:cs typeface="Times New Roman" pitchFamily="18" charset="0"/>
              </a:rPr>
              <a:t>congêneres nacionais e internacionais.</a:t>
            </a:r>
            <a:endParaRPr lang="pt-BR" sz="2800" dirty="0">
              <a:cs typeface="Times New Roman" pitchFamily="18" charset="0"/>
            </a:endParaRPr>
          </a:p>
          <a:p>
            <a:pPr marL="457200" indent="-457200" defTabSz="914400" eaLnBrk="1" hangingPunct="1">
              <a:buClrTx/>
              <a:buSzTx/>
              <a:buFont typeface="Arial" pitchFamily="34" charset="0"/>
              <a:buChar char="•"/>
            </a:pPr>
            <a:endParaRPr lang="pt-BR" sz="2800" dirty="0">
              <a:cs typeface="Times New Roman" pitchFamily="18" charset="0"/>
            </a:endParaRPr>
          </a:p>
          <a:p>
            <a:pPr marL="457200" indent="-457200" defTabSz="914400" eaLnBrk="1" hangingPunct="1">
              <a:buClrTx/>
              <a:buSzTx/>
              <a:buFont typeface="Arial" pitchFamily="34" charset="0"/>
              <a:buChar char="•"/>
            </a:pPr>
            <a:r>
              <a:rPr lang="pt-BR" sz="2800" dirty="0">
                <a:cs typeface="Times New Roman" pitchFamily="18" charset="0"/>
              </a:rPr>
              <a:t>Obtenção de apoio técnico-administrativo e busca em  reverter / minimizar a tendência de burocratização na Universidade. </a:t>
            </a:r>
          </a:p>
        </p:txBody>
      </p:sp>
    </p:spTree>
    <p:extLst>
      <p:ext uri="{BB962C8B-B14F-4D97-AF65-F5344CB8AC3E}">
        <p14:creationId xmlns:p14="http://schemas.microsoft.com/office/powerpoint/2010/main" val="9109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5536" y="1471908"/>
            <a:ext cx="842962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b="1" smtClean="0">
                <a:solidFill>
                  <a:srgbClr val="C00000"/>
                </a:solidFill>
              </a:rPr>
              <a:t>1 - ATIVIDADES DE INTEGRAÇÃO UNIVERSIDADE/EMPRESA</a:t>
            </a:r>
          </a:p>
          <a:p>
            <a:endParaRPr lang="pt-BR" b="1" smtClean="0"/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Visitas as intalações de empresas relacionadas com a indústria do</a:t>
            </a:r>
          </a:p>
          <a:p>
            <a:pPr>
              <a:buClr>
                <a:srgbClr val="C00000"/>
              </a:buClr>
            </a:pPr>
            <a:r>
              <a:rPr lang="pt-BR" b="1" smtClean="0"/>
              <a:t>      petróleo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pt-BR" b="1" smtClean="0"/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Palestras de gerentes e técnicos de empresas do setor petróleo e gás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pt-BR" b="1" smtClean="0"/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Contatos com empresas e instituições:</a:t>
            </a:r>
          </a:p>
          <a:p>
            <a:endParaRPr lang="pt-BR" b="1" smtClean="0"/>
          </a:p>
          <a:p>
            <a:r>
              <a:rPr lang="pt-BR" b="1" smtClean="0"/>
              <a:t>	</a:t>
            </a:r>
            <a:r>
              <a:rPr lang="pt-BR" b="1" smtClean="0">
                <a:solidFill>
                  <a:srgbClr val="0070C0"/>
                </a:solidFill>
              </a:rPr>
              <a:t>PETROBRAS</a:t>
            </a:r>
          </a:p>
          <a:p>
            <a:r>
              <a:rPr lang="pt-BR" b="1" smtClean="0">
                <a:solidFill>
                  <a:srgbClr val="0070C0"/>
                </a:solidFill>
              </a:rPr>
              <a:t>	HRT</a:t>
            </a:r>
          </a:p>
          <a:p>
            <a:r>
              <a:rPr lang="pt-BR" b="1" smtClean="0">
                <a:solidFill>
                  <a:srgbClr val="0070C0"/>
                </a:solidFill>
              </a:rPr>
              <a:t>	ANP</a:t>
            </a:r>
          </a:p>
          <a:p>
            <a:r>
              <a:rPr lang="pt-BR" b="1" smtClean="0">
                <a:solidFill>
                  <a:srgbClr val="0070C0"/>
                </a:solidFill>
              </a:rPr>
              <a:t>	IFRN</a:t>
            </a:r>
          </a:p>
          <a:p>
            <a:r>
              <a:rPr lang="pt-BR" b="1" smtClean="0">
                <a:solidFill>
                  <a:srgbClr val="0070C0"/>
                </a:solidFill>
              </a:rPr>
              <a:t>	PETROGAL</a:t>
            </a:r>
          </a:p>
          <a:p>
            <a:r>
              <a:rPr lang="pt-BR" b="1" smtClean="0">
                <a:solidFill>
                  <a:srgbClr val="0070C0"/>
                </a:solidFill>
              </a:rPr>
              <a:t>	HALLIBURTON</a:t>
            </a:r>
          </a:p>
          <a:p>
            <a:r>
              <a:rPr lang="pt-BR" b="1" smtClean="0">
                <a:solidFill>
                  <a:srgbClr val="0070C0"/>
                </a:solidFill>
              </a:rPr>
              <a:t>	SCHLUMBERGER</a:t>
            </a:r>
          </a:p>
          <a:p>
            <a:endParaRPr lang="pt-BR" sz="1600" b="1" smtClean="0"/>
          </a:p>
          <a:p>
            <a:r>
              <a:rPr lang="pt-BR" sz="1600" b="1" smtClean="0"/>
              <a:t> </a:t>
            </a:r>
            <a:endParaRPr lang="pt-BR" sz="1600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pic>
        <p:nvPicPr>
          <p:cNvPr id="1026" name="Picture 2" descr="screensh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1910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_DSC30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41814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/>
          <p:nvPr/>
        </p:nvSpPr>
        <p:spPr>
          <a:xfrm>
            <a:off x="323528" y="4797152"/>
            <a:ext cx="42970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/>
              <a:t>Visita corporativa à Petrobrás UO-AM</a:t>
            </a:r>
          </a:p>
          <a:p>
            <a:pPr>
              <a:buFont typeface="Wingdings" pitchFamily="2" charset="2"/>
              <a:buChar char="v"/>
            </a:pPr>
            <a:r>
              <a:rPr lang="pt-BR" b="1" smtClean="0"/>
              <a:t>   Campo de Urucu</a:t>
            </a:r>
          </a:p>
          <a:p>
            <a:pPr>
              <a:buFont typeface="Wingdings" pitchFamily="2" charset="2"/>
              <a:buChar char="v"/>
            </a:pPr>
            <a:r>
              <a:rPr lang="pt-BR" b="1" smtClean="0"/>
              <a:t>   Refinaria de Manaus (REMAN)</a:t>
            </a:r>
          </a:p>
          <a:p>
            <a:pPr>
              <a:buFont typeface="Wingdings" pitchFamily="2" charset="2"/>
              <a:buChar char="v"/>
            </a:pPr>
            <a:endParaRPr lang="pt-BR" b="1" smtClean="0"/>
          </a:p>
          <a:p>
            <a:r>
              <a:rPr lang="pt-BR" b="1" smtClean="0"/>
              <a:t>Setembro/2012</a:t>
            </a:r>
            <a:endParaRPr lang="pt-BR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23528" y="4797152"/>
            <a:ext cx="6186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/>
              <a:t>Palestra do Geol. Helio Peres (Petrobrás)</a:t>
            </a:r>
          </a:p>
          <a:p>
            <a:r>
              <a:rPr lang="pt-BR" b="1" smtClean="0"/>
              <a:t>Prospectos exploratórios</a:t>
            </a:r>
          </a:p>
          <a:p>
            <a:r>
              <a:rPr lang="pt-BR" b="1" smtClean="0"/>
              <a:t>Disciplina GEO-045 Introdução a Sistemas Petrolíferos</a:t>
            </a:r>
          </a:p>
          <a:p>
            <a:endParaRPr lang="pt-BR" b="1" smtClean="0"/>
          </a:p>
          <a:p>
            <a:r>
              <a:rPr lang="pt-BR" b="1" smtClean="0"/>
              <a:t>Maio/2011</a:t>
            </a:r>
            <a:endParaRPr lang="pt-BR" b="1"/>
          </a:p>
        </p:txBody>
      </p:sp>
      <p:pic>
        <p:nvPicPr>
          <p:cNvPr id="2050" name="Imagem 1" descr="DSC00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24744"/>
            <a:ext cx="4745732" cy="355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11560" y="1268760"/>
            <a:ext cx="783624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smtClean="0">
                <a:solidFill>
                  <a:srgbClr val="C00000"/>
                </a:solidFill>
              </a:rPr>
              <a:t>2 - ATIVIDADES DE ENSINO E PESQUISA</a:t>
            </a:r>
          </a:p>
          <a:p>
            <a:endParaRPr lang="pt-BR" b="1" smtClean="0"/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Viagens de campo		</a:t>
            </a:r>
            <a:r>
              <a:rPr lang="pt-BR" b="1" smtClean="0">
                <a:solidFill>
                  <a:srgbClr val="0070C0"/>
                </a:solidFill>
              </a:rPr>
              <a:t>Bacia Potiguar</a:t>
            </a:r>
          </a:p>
          <a:p>
            <a:pPr lvl="8"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Bacia do Rio do Peixe</a:t>
            </a:r>
          </a:p>
          <a:p>
            <a:pPr lvl="8"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Bacia do Araripe</a:t>
            </a:r>
          </a:p>
          <a:p>
            <a:pPr lvl="8"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Bacia do Parnaiba</a:t>
            </a:r>
          </a:p>
          <a:p>
            <a:pPr lvl="8">
              <a:buClr>
                <a:srgbClr val="C00000"/>
              </a:buClr>
            </a:pPr>
            <a:r>
              <a:rPr lang="pt-BR" b="1" smtClean="0"/>
              <a:t>		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Palestras 	</a:t>
            </a:r>
            <a:r>
              <a:rPr lang="pt-BR" b="1" smtClean="0">
                <a:solidFill>
                  <a:srgbClr val="0070C0"/>
                </a:solidFill>
              </a:rPr>
              <a:t>Departamento de Engenharia Quimica</a:t>
            </a:r>
          </a:p>
          <a:p>
            <a:pPr lvl="4"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Departamento de Direito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pt-BR" b="1" smtClean="0"/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Disciplinas ministradas (2011/2012):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pt-BR" b="1" smtClean="0"/>
          </a:p>
          <a:p>
            <a:pPr>
              <a:spcBef>
                <a:spcPts val="0"/>
              </a:spcBef>
            </a:pPr>
            <a:r>
              <a:rPr lang="pt-BR" b="1" smtClean="0"/>
              <a:t>	</a:t>
            </a:r>
            <a:r>
              <a:rPr lang="pt-BR" b="1" smtClean="0">
                <a:solidFill>
                  <a:srgbClr val="0070C0"/>
                </a:solidFill>
              </a:rPr>
              <a:t>GEO 032 	GEOLOGIA DO PETRÓLEO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GGF 2051 	A INDUSTRIA DO PETRÓLEO E GÁS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PTR 0403 	PERFILAGEM DE POÇOS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GEO 363 	SISTEMAS DEPOSICIONAIS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GEO 045	INTRODUÇÃO A SISTEMAS PETROLÍFEROS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endParaRPr lang="pt-BR" b="1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611560" y="1268760"/>
            <a:ext cx="784060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Participação em bancas examinadoras de relatórios de graduação</a:t>
            </a: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pt-BR" b="1" smtClean="0">
              <a:solidFill>
                <a:srgbClr val="0070C0"/>
              </a:solidFill>
            </a:endParaRP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C00000"/>
                </a:solidFill>
              </a:rPr>
              <a:t>BRUNO LUIZ SILVA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“Utilização do método de análise de imagens petrográficas (AIP) na 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caracterização de porosidade em rochas carbonáticas aflorantes da 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Formação Jandaira, no Lajedo do Rosário, Bacia Potiguar”.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UFRN - DEZ/2011</a:t>
            </a:r>
          </a:p>
          <a:p>
            <a:pPr>
              <a:buClr>
                <a:srgbClr val="C00000"/>
              </a:buClr>
            </a:pPr>
            <a:endParaRPr lang="pt-BR" b="1" smtClean="0">
              <a:solidFill>
                <a:srgbClr val="0070C0"/>
              </a:solidFill>
            </a:endParaRP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C00000"/>
                </a:solidFill>
              </a:rPr>
              <a:t>LUANA RAFAELLA DE OLIVEIRA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“Feições diagenéticas associadas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à exposição subaérea da Formação 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Jandaira, Bacia Potiguar, Nordeste 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do Brasil”.</a:t>
            </a:r>
          </a:p>
          <a:p>
            <a:pPr>
              <a:buClr>
                <a:srgbClr val="C00000"/>
              </a:buClr>
            </a:pPr>
            <a:r>
              <a:rPr lang="pt-BR" b="1" smtClean="0">
                <a:solidFill>
                  <a:srgbClr val="0070C0"/>
                </a:solidFill>
              </a:rPr>
              <a:t>UFRN – MAR/2011</a:t>
            </a:r>
          </a:p>
          <a:p>
            <a:pPr>
              <a:buClr>
                <a:srgbClr val="C00000"/>
              </a:buClr>
            </a:pPr>
            <a:endParaRPr lang="pt-BR" b="1" smtClean="0">
              <a:solidFill>
                <a:srgbClr val="0070C0"/>
              </a:solidFill>
            </a:endParaRPr>
          </a:p>
          <a:p>
            <a:pPr>
              <a:buClr>
                <a:srgbClr val="C00000"/>
              </a:buClr>
            </a:pPr>
            <a:endParaRPr lang="pt-BR" b="1"/>
          </a:p>
        </p:txBody>
      </p:sp>
      <p:pic>
        <p:nvPicPr>
          <p:cNvPr id="10" name="Picture 9" descr="L1115A25X - Histograma RGB"/>
          <p:cNvPicPr>
            <a:picLocks noChangeAspect="1" noChangeArrowheads="1"/>
          </p:cNvPicPr>
          <p:nvPr/>
        </p:nvPicPr>
        <p:blipFill>
          <a:blip r:embed="rId3" cstate="print"/>
          <a:srcRect r="1398"/>
          <a:stretch>
            <a:fillRect/>
          </a:stretch>
        </p:blipFill>
        <p:spPr bwMode="auto">
          <a:xfrm>
            <a:off x="5004048" y="3573016"/>
            <a:ext cx="3738761" cy="284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51520" y="1052736"/>
            <a:ext cx="8443337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pt-BR" b="1" smtClean="0"/>
              <a:t>   Orientação de relatórios de graduação</a:t>
            </a:r>
            <a:endParaRPr lang="pt-BR" b="1" smtClean="0">
              <a:solidFill>
                <a:srgbClr val="0070C0"/>
              </a:solidFill>
            </a:endParaRPr>
          </a:p>
          <a:p>
            <a:pPr lvl="8">
              <a:buClr>
                <a:srgbClr val="C00000"/>
              </a:buClr>
            </a:pPr>
            <a:endParaRPr lang="pt-BR" b="1" smtClean="0"/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C00000"/>
                </a:solidFill>
              </a:rPr>
              <a:t>BRENO RUIZ</a:t>
            </a:r>
            <a:r>
              <a:rPr lang="pt-BR" b="1" smtClean="0">
                <a:solidFill>
                  <a:srgbClr val="0070C0"/>
                </a:solidFill>
              </a:rPr>
              <a:t>		Caracterização de reservatórios da unidade Açu-4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		no poço 9-MO-13-RN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C00000"/>
                </a:solidFill>
              </a:rPr>
              <a:t>DANIEL HENRIQUE</a:t>
            </a:r>
            <a:r>
              <a:rPr lang="pt-BR" b="1" smtClean="0">
                <a:solidFill>
                  <a:srgbClr val="0070C0"/>
                </a:solidFill>
              </a:rPr>
              <a:t>	Estudo da deposição evaporítica na Fm. Jandaira,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			na área de Dix-Sept Rosado (RN)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C00000"/>
                </a:solidFill>
              </a:rPr>
              <a:t>CAIO GURGEL</a:t>
            </a:r>
            <a:r>
              <a:rPr lang="pt-BR" b="1" smtClean="0">
                <a:solidFill>
                  <a:srgbClr val="0070C0"/>
                </a:solidFill>
              </a:rPr>
              <a:t>	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Caracterização petrográfica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e petrofísica de reservatórios 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do tipo tight gas sands na Fm.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Pendência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C00000"/>
                </a:solidFill>
              </a:rPr>
              <a:t>JOSÉ FRANCELINO</a:t>
            </a:r>
            <a:r>
              <a:rPr lang="pt-BR" b="1" smtClean="0">
                <a:solidFill>
                  <a:srgbClr val="0070C0"/>
                </a:solidFill>
              </a:rPr>
              <a:t>	</a:t>
            </a:r>
          </a:p>
          <a:p>
            <a:pPr>
              <a:spcBef>
                <a:spcPts val="0"/>
              </a:spcBef>
            </a:pPr>
            <a:endParaRPr lang="pt-BR" b="1" smtClean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Caracterização de reservatórios 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na  Fm. Rio Doce, Bacia do </a:t>
            </a:r>
          </a:p>
          <a:p>
            <a:pPr>
              <a:spcBef>
                <a:spcPts val="0"/>
              </a:spcBef>
            </a:pPr>
            <a:r>
              <a:rPr lang="pt-BR" b="1" smtClean="0">
                <a:solidFill>
                  <a:srgbClr val="0070C0"/>
                </a:solidFill>
              </a:rPr>
              <a:t>Espirito Santo	</a:t>
            </a:r>
          </a:p>
          <a:p>
            <a:endParaRPr lang="pt-BR" b="1"/>
          </a:p>
        </p:txBody>
      </p:sp>
      <p:pic>
        <p:nvPicPr>
          <p:cNvPr id="10" name="Imagem 9" descr="100_116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73016"/>
            <a:ext cx="4174217" cy="2979598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026669" y="6590680"/>
            <a:ext cx="4649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 err="1">
                <a:solidFill>
                  <a:srgbClr val="002060"/>
                </a:solidFill>
                <a:latin typeface="Arial" charset="0"/>
              </a:rPr>
              <a:t>CURSOS</a:t>
            </a:r>
            <a:r>
              <a:rPr lang="en-US" sz="1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charset="0"/>
              </a:rPr>
              <a:t>DIMAP-PPSC</a:t>
            </a:r>
            <a:endParaRPr lang="pt-BR" sz="1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887219" y="3334717"/>
            <a:ext cx="2300287" cy="914400"/>
          </a:xfrm>
          <a:prstGeom prst="rect">
            <a:avLst/>
          </a:prstGeom>
          <a:solidFill>
            <a:srgbClr val="6633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208856" y="2450480"/>
            <a:ext cx="2286000" cy="679450"/>
          </a:xfrm>
          <a:prstGeom prst="rect">
            <a:avLst/>
          </a:prstGeom>
          <a:solidFill>
            <a:srgbClr val="800000"/>
          </a:solidFill>
          <a:ln w="2857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</a:pPr>
            <a:r>
              <a:rPr lang="pt-BR" sz="1800" b="1">
                <a:solidFill>
                  <a:schemeClr val="bg1"/>
                </a:solidFill>
                <a:latin typeface="Arial" charset="0"/>
              </a:rPr>
              <a:t>COMISSÃO GESTORA PRH 22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5334769" y="2450480"/>
            <a:ext cx="2351087" cy="665162"/>
          </a:xfrm>
          <a:prstGeom prst="rect">
            <a:avLst/>
          </a:prstGeom>
          <a:solidFill>
            <a:srgbClr val="800000"/>
          </a:solidFill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5680844" y="1023317"/>
            <a:ext cx="2095500" cy="579438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020069" y="4693617"/>
            <a:ext cx="2003425" cy="1427163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229869" y="4693617"/>
            <a:ext cx="2003425" cy="1643063"/>
          </a:xfrm>
          <a:prstGeom prst="rect">
            <a:avLst/>
          </a:prstGeom>
          <a:solidFill>
            <a:srgbClr val="0066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6439669" y="4693617"/>
            <a:ext cx="2008187" cy="1501775"/>
          </a:xfrm>
          <a:prstGeom prst="rect">
            <a:avLst/>
          </a:prstGeom>
          <a:solidFill>
            <a:srgbClr val="0066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986856" y="3742705"/>
            <a:ext cx="265113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V="1">
            <a:off x="5610994" y="3742705"/>
            <a:ext cx="312737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5976119" y="3383930"/>
            <a:ext cx="2112962" cy="823912"/>
          </a:xfrm>
          <a:prstGeom prst="rect">
            <a:avLst/>
          </a:prstGeom>
          <a:solidFill>
            <a:srgbClr val="33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DISSEMINAÇÃO E TRANSFERÊNCIA DE TECNOLOGIA</a:t>
            </a:r>
            <a:endParaRPr lang="pt-BR" sz="18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3124969" y="4490417"/>
            <a:ext cx="1587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834206" y="5354017"/>
            <a:ext cx="11366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Arial" charset="0"/>
              </a:rPr>
              <a:t>PROJETO</a:t>
            </a:r>
            <a:r>
              <a:rPr lang="pt-BR" sz="1800" b="1">
                <a:solidFill>
                  <a:schemeClr val="bg1"/>
                </a:solidFill>
                <a:latin typeface="Arial" charset="0"/>
              </a:rPr>
              <a:t> I</a:t>
            </a: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>
            <a:off x="5508104" y="1151905"/>
            <a:ext cx="239392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2400" b="1" u="sng" dirty="0" err="1" smtClean="0">
                <a:solidFill>
                  <a:schemeClr val="accent1"/>
                </a:solidFill>
                <a:latin typeface="Arial" charset="0"/>
              </a:rPr>
              <a:t>REITORIA</a:t>
            </a:r>
            <a:r>
              <a:rPr lang="en-US" sz="2400" b="1" u="sng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400" b="1" u="sng" dirty="0" err="1">
                <a:solidFill>
                  <a:schemeClr val="accent1"/>
                </a:solidFill>
                <a:latin typeface="Arial" charset="0"/>
              </a:rPr>
              <a:t>UFRN</a:t>
            </a:r>
            <a:endParaRPr lang="pt-BR" sz="2400" b="1" u="sng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V="1">
            <a:off x="3539306" y="2791792"/>
            <a:ext cx="1795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1399356" y="4490417"/>
            <a:ext cx="1588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H="1">
            <a:off x="1399356" y="4490417"/>
            <a:ext cx="63817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>
            <a:off x="3263081" y="3402980"/>
            <a:ext cx="2401888" cy="663575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>
            <a:off x="827856" y="3375992"/>
            <a:ext cx="2200275" cy="663575"/>
          </a:xfrm>
          <a:prstGeom prst="rect">
            <a:avLst/>
          </a:prstGeom>
          <a:solidFill>
            <a:srgbClr val="6633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4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4358" name="Rectangle 22"/>
          <p:cNvSpPr>
            <a:spLocks noChangeArrowheads="1"/>
          </p:cNvSpPr>
          <p:nvPr/>
        </p:nvSpPr>
        <p:spPr bwMode="auto">
          <a:xfrm>
            <a:off x="3290069" y="3471242"/>
            <a:ext cx="2338387" cy="54927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ACOMPANHAMENTO 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GESTÃO</a:t>
            </a:r>
            <a:endParaRPr lang="pt-BR" sz="18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4359" name="Rectangle 23"/>
          <p:cNvSpPr>
            <a:spLocks noChangeArrowheads="1"/>
          </p:cNvSpPr>
          <p:nvPr/>
        </p:nvSpPr>
        <p:spPr bwMode="auto">
          <a:xfrm>
            <a:off x="1123131" y="3471242"/>
            <a:ext cx="1689100" cy="549275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800" b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FORMAÇÃO E </a:t>
            </a:r>
          </a:p>
          <a:p>
            <a:pPr eaLnBrk="0" hangingPunct="0">
              <a:defRPr/>
            </a:pPr>
            <a:r>
              <a:rPr lang="en-US" sz="1800" b="1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CAPACITAÇÃO</a:t>
            </a:r>
            <a:endParaRPr lang="pt-BR" sz="18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096" name="Rectangle 24"/>
          <p:cNvSpPr>
            <a:spLocks noChangeArrowheads="1"/>
          </p:cNvSpPr>
          <p:nvPr/>
        </p:nvSpPr>
        <p:spPr bwMode="auto">
          <a:xfrm>
            <a:off x="5323656" y="2385392"/>
            <a:ext cx="25034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1800" b="1">
                <a:solidFill>
                  <a:schemeClr val="bg1"/>
                </a:solidFill>
                <a:latin typeface="Arial" charset="0"/>
              </a:rPr>
              <a:t>COORDENADORES</a:t>
            </a:r>
          </a:p>
          <a:p>
            <a:pPr algn="ctr" eaLnBrk="0" hangingPunct="0">
              <a:spcBef>
                <a:spcPct val="50000"/>
              </a:spcBef>
            </a:pPr>
            <a:r>
              <a:rPr lang="pt-BR" sz="1800" b="1">
                <a:solidFill>
                  <a:schemeClr val="bg1"/>
                </a:solidFill>
                <a:latin typeface="Arial" charset="0"/>
              </a:rPr>
              <a:t> DE CURSO</a:t>
            </a: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2020069" y="4752355"/>
            <a:ext cx="1933575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Times New Roman" pitchFamily="18" charset="0"/>
              </a:rPr>
              <a:t>Geodinâmica ou Geofísica Aplicada ao Setor Petróleo &amp; Gás</a:t>
            </a:r>
            <a:r>
              <a:rPr lang="pt-PT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 </a:t>
            </a:r>
            <a:r>
              <a:rPr lang="pt-BR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(MSc e DSc)</a:t>
            </a:r>
            <a:endParaRPr lang="pt-BR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4362" name="Rectangle 26"/>
          <p:cNvSpPr>
            <a:spLocks noChangeArrowheads="1"/>
          </p:cNvSpPr>
          <p:nvPr/>
        </p:nvSpPr>
        <p:spPr bwMode="auto">
          <a:xfrm>
            <a:off x="648469" y="4693617"/>
            <a:ext cx="1295400" cy="1714500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Geologia ou Geofísica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do </a:t>
            </a:r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Petróleo </a:t>
            </a:r>
            <a:r>
              <a:rPr 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(GRA)</a:t>
            </a:r>
            <a:endParaRPr lang="pt-B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endParaRPr lang="pt-BR" sz="20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99" name="Line 27"/>
          <p:cNvSpPr>
            <a:spLocks noChangeShapeType="1"/>
          </p:cNvSpPr>
          <p:nvPr/>
        </p:nvSpPr>
        <p:spPr bwMode="auto">
          <a:xfrm flipH="1">
            <a:off x="7750944" y="4490417"/>
            <a:ext cx="1587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00" name="Line 28"/>
          <p:cNvSpPr>
            <a:spLocks noChangeShapeType="1"/>
          </p:cNvSpPr>
          <p:nvPr/>
        </p:nvSpPr>
        <p:spPr bwMode="auto">
          <a:xfrm flipH="1">
            <a:off x="5128394" y="4490417"/>
            <a:ext cx="0" cy="203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65" name="Rectangle 29"/>
          <p:cNvSpPr>
            <a:spLocks noChangeArrowheads="1"/>
          </p:cNvSpPr>
          <p:nvPr/>
        </p:nvSpPr>
        <p:spPr bwMode="auto">
          <a:xfrm>
            <a:off x="4299719" y="4692030"/>
            <a:ext cx="1863725" cy="1677987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Sistemas em Tempo Real para Otimização e Automação no Setor Petróleo &amp; Gás (GRA</a:t>
            </a:r>
            <a:r>
              <a:rPr lang="pt-BR" sz="20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)</a:t>
            </a:r>
            <a:r>
              <a:rPr lang="pt-PT" sz="20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endParaRPr lang="pt-BR" sz="2000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6439669" y="4695205"/>
            <a:ext cx="2001837" cy="1647825"/>
          </a:xfrm>
          <a:prstGeom prst="rect">
            <a:avLst/>
          </a:prstGeom>
          <a:solidFill>
            <a:srgbClr val="33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>
              <a:defRPr/>
            </a:pPr>
            <a:r>
              <a:rPr lang="pt-BR" sz="18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Times New Roman" pitchFamily="18" charset="0"/>
              </a:rPr>
              <a:t>Sistemas Computacionais para a Exploração e Distribuição no Setor  Petróleo &amp; Gás (MSc e DSc)</a:t>
            </a:r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auto">
          <a:xfrm>
            <a:off x="1053281" y="864567"/>
            <a:ext cx="1852613" cy="738188"/>
          </a:xfrm>
          <a:prstGeom prst="rect">
            <a:avLst/>
          </a:prstGeom>
          <a:solidFill>
            <a:schemeClr val="folHlink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1143901" y="913780"/>
            <a:ext cx="1614224" cy="67710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2400" b="1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</a:rPr>
              <a:t>ANP</a:t>
            </a:r>
            <a:r>
              <a:rPr lang="en-US" sz="2400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</a:rPr>
              <a:t>   CTC</a:t>
            </a:r>
          </a:p>
          <a:p>
            <a:pPr algn="ctr" eaLnBrk="0" hangingPunct="0"/>
            <a:r>
              <a:rPr lang="en-US" sz="2000" b="1" u="sng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charset="0"/>
              </a:rPr>
              <a:t>PETROBRAS</a:t>
            </a:r>
            <a:endParaRPr lang="pt-BR" sz="2000" b="1" u="sng" dirty="0">
              <a:solidFill>
                <a:schemeClr val="accent1">
                  <a:lumMod val="20000"/>
                  <a:lumOff val="80000"/>
                </a:schemeClr>
              </a:solidFill>
              <a:latin typeface="Arial" charset="0"/>
            </a:endParaRPr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2918594" y="1296367"/>
            <a:ext cx="276225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3401194" y="1704355"/>
            <a:ext cx="2043112" cy="604837"/>
          </a:xfrm>
          <a:prstGeom prst="rect">
            <a:avLst/>
          </a:prstGeom>
          <a:solidFill>
            <a:srgbClr val="800000"/>
          </a:solidFill>
          <a:ln w="28575">
            <a:solidFill>
              <a:schemeClr val="accent1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pt-BR" sz="18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COORDENAÇÃO PRH 22</a:t>
            </a:r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4367981" y="4082430"/>
            <a:ext cx="1588" cy="407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>
            <a:off x="4367981" y="2791792"/>
            <a:ext cx="1588" cy="611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1881956" y="1636092"/>
            <a:ext cx="1519238" cy="3397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 flipH="1">
            <a:off x="5404619" y="1567830"/>
            <a:ext cx="1241425" cy="4079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11" name="Line 39"/>
          <p:cNvSpPr>
            <a:spLocks noChangeShapeType="1"/>
          </p:cNvSpPr>
          <p:nvPr/>
        </p:nvSpPr>
        <p:spPr bwMode="auto">
          <a:xfrm flipH="1">
            <a:off x="2434406" y="1975817"/>
            <a:ext cx="966788" cy="474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12" name="Line 40"/>
          <p:cNvSpPr>
            <a:spLocks noChangeShapeType="1"/>
          </p:cNvSpPr>
          <p:nvPr/>
        </p:nvSpPr>
        <p:spPr bwMode="auto">
          <a:xfrm>
            <a:off x="5404619" y="1975817"/>
            <a:ext cx="1103312" cy="4746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113" name="Rectangle 41"/>
          <p:cNvSpPr>
            <a:spLocks noChangeArrowheads="1"/>
          </p:cNvSpPr>
          <p:nvPr/>
        </p:nvSpPr>
        <p:spPr bwMode="auto">
          <a:xfrm>
            <a:off x="791344" y="6590680"/>
            <a:ext cx="301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2060"/>
                </a:solidFill>
                <a:latin typeface="Arial" charset="0"/>
              </a:rPr>
              <a:t>CURSOS DG-DGEF-PPGG</a:t>
            </a:r>
            <a:endParaRPr lang="pt-BR" sz="1800" b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7" name="CaixaDeTexto 6"/>
          <p:cNvSpPr txBox="1"/>
          <p:nvPr/>
        </p:nvSpPr>
        <p:spPr>
          <a:xfrm>
            <a:off x="395288" y="115888"/>
            <a:ext cx="597693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 smtClean="0">
                <a:solidFill>
                  <a:srgbClr val="002060"/>
                </a:solidFill>
                <a:latin typeface="+mj-lt"/>
              </a:rPr>
              <a:t>Estrutura Organizacional </a:t>
            </a:r>
            <a:endParaRPr lang="pt-BR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8" name="Imagem 9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5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179512" y="1028343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smtClean="0">
                <a:solidFill>
                  <a:srgbClr val="C00000"/>
                </a:solidFill>
              </a:rPr>
              <a:t>1.3 – PARTICIPAÇÃO EM PROJETOS, CONGRESSOS E EVENTOS</a:t>
            </a:r>
          </a:p>
          <a:p>
            <a:endParaRPr lang="pt-BR" b="1" smtClean="0">
              <a:solidFill>
                <a:srgbClr val="C0000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VI PDPETRO				Florianópolis		OUT/2011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Excursão de campo a Bacia Potiguar	RN/CE			MAR/2012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Reunião Extraordinária COO-PRH/ANP	Rio de Janeiro		ABR/2012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Workshop Interno PRH-22		Natal			AGO/2012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IV Encontro do GT de Meio Ambiente	Natal			AGO/2012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RIO OIL &amp; GAS 2012			Rio de Janeiro		SET/2012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Reunião COO/PV 2012			Maceió			SET/2012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46° CBG – Cong. Bras. Geologia		Santos			OUT/2012</a:t>
            </a:r>
          </a:p>
          <a:p>
            <a:pPr lvl="8">
              <a:buClr>
                <a:srgbClr val="C00000"/>
              </a:buClr>
            </a:pPr>
            <a:endParaRPr lang="pt-BR" b="1" smtClean="0">
              <a:solidFill>
                <a:srgbClr val="0070C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pic>
        <p:nvPicPr>
          <p:cNvPr id="11" name="Imagem 10" descr="screenshot.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052736"/>
            <a:ext cx="5760640" cy="560654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51520" y="1340768"/>
            <a:ext cx="2954655" cy="4801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smtClean="0">
                <a:solidFill>
                  <a:srgbClr val="C00000"/>
                </a:solidFill>
              </a:rPr>
              <a:t>VI PDPETRO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A Bacia Potiguar como</a:t>
            </a:r>
          </a:p>
          <a:p>
            <a:r>
              <a:rPr lang="pt-BR" b="1" smtClean="0">
                <a:solidFill>
                  <a:srgbClr val="0070C0"/>
                </a:solidFill>
              </a:rPr>
              <a:t>uma bacia-escola para</a:t>
            </a:r>
          </a:p>
          <a:p>
            <a:r>
              <a:rPr lang="pt-BR" b="1" smtClean="0">
                <a:solidFill>
                  <a:srgbClr val="0070C0"/>
                </a:solidFill>
              </a:rPr>
              <a:t>a Geologia do Petróleo:</a:t>
            </a:r>
          </a:p>
          <a:p>
            <a:r>
              <a:rPr lang="pt-BR" b="1" smtClean="0">
                <a:solidFill>
                  <a:srgbClr val="0070C0"/>
                </a:solidFill>
              </a:rPr>
              <a:t>uma abordagem </a:t>
            </a:r>
          </a:p>
          <a:p>
            <a:r>
              <a:rPr lang="pt-BR" b="1" smtClean="0">
                <a:solidFill>
                  <a:srgbClr val="0070C0"/>
                </a:solidFill>
              </a:rPr>
              <a:t>pedagógica.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endParaRPr lang="pt-BR" b="1" smtClean="0">
              <a:solidFill>
                <a:srgbClr val="0070C0"/>
              </a:solidFill>
            </a:endParaRPr>
          </a:p>
          <a:p>
            <a:endParaRPr lang="pt-BR" b="1" smtClean="0">
              <a:solidFill>
                <a:srgbClr val="0070C0"/>
              </a:solidFill>
            </a:endParaRP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C00000"/>
                </a:solidFill>
              </a:rPr>
              <a:t>46° CBG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Roteiro geológico da</a:t>
            </a:r>
          </a:p>
          <a:p>
            <a:r>
              <a:rPr lang="pt-BR" b="1" smtClean="0">
                <a:solidFill>
                  <a:srgbClr val="0070C0"/>
                </a:solidFill>
              </a:rPr>
              <a:t>Bacia Potiguar.</a:t>
            </a:r>
          </a:p>
          <a:p>
            <a:endParaRPr lang="pt-BR" b="1" smtClean="0">
              <a:solidFill>
                <a:srgbClr val="0070C0"/>
              </a:solidFill>
            </a:endParaRPr>
          </a:p>
          <a:p>
            <a:r>
              <a:rPr lang="pt-BR" b="1" smtClean="0">
                <a:solidFill>
                  <a:srgbClr val="0070C0"/>
                </a:solidFill>
              </a:rPr>
              <a:t>			</a:t>
            </a:r>
            <a:endParaRPr lang="pt-BR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Atividades do PV/PRH22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0"/>
            <a:ext cx="1118807" cy="82800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395536" y="1124744"/>
            <a:ext cx="7417415" cy="590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3 - PERSPECTIVAS</a:t>
            </a: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Ministrar aulas no Depto. de Geologia / UFRN</a:t>
            </a:r>
          </a:p>
          <a:p>
            <a:pPr>
              <a:buFont typeface="Wingdings" pitchFamily="2" charset="2"/>
              <a:buChar char="v"/>
            </a:pPr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Orientação de relatórios de graduação</a:t>
            </a:r>
          </a:p>
          <a:p>
            <a:pPr>
              <a:buFont typeface="Wingdings" pitchFamily="2" charset="2"/>
              <a:buChar char="v"/>
            </a:pPr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Participação em congressos e eventos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	</a:t>
            </a:r>
            <a:r>
              <a:rPr lang="pt-BR" b="1" dirty="0" smtClean="0">
                <a:solidFill>
                  <a:srgbClr val="002060"/>
                </a:solidFill>
              </a:rPr>
              <a:t>MINICURSO </a:t>
            </a:r>
            <a:r>
              <a:rPr lang="pt-BR" b="1" smtClean="0">
                <a:solidFill>
                  <a:srgbClr val="002060"/>
                </a:solidFill>
              </a:rPr>
              <a:t>– III </a:t>
            </a:r>
            <a:r>
              <a:rPr lang="pt-BR" b="1" dirty="0" smtClean="0">
                <a:solidFill>
                  <a:srgbClr val="002060"/>
                </a:solidFill>
              </a:rPr>
              <a:t>SEGEF</a:t>
            </a:r>
          </a:p>
          <a:p>
            <a:pPr>
              <a:buFont typeface="Wingdings" pitchFamily="2" charset="2"/>
              <a:buChar char="v"/>
            </a:pPr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Participação em projetos de pesquisa</a:t>
            </a:r>
          </a:p>
          <a:p>
            <a:pPr>
              <a:buFont typeface="Wingdings" pitchFamily="2" charset="2"/>
              <a:buChar char="v"/>
            </a:pPr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Realização de contatos com empresas do setor petróleo e gás</a:t>
            </a:r>
          </a:p>
          <a:p>
            <a:pPr>
              <a:buFont typeface="Wingdings" pitchFamily="2" charset="2"/>
              <a:buChar char="v"/>
            </a:pPr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Preparação de material didático:</a:t>
            </a:r>
          </a:p>
          <a:p>
            <a:r>
              <a:rPr lang="pt-BR" b="1" dirty="0" smtClean="0">
                <a:solidFill>
                  <a:srgbClr val="0070C0"/>
                </a:solidFill>
              </a:rPr>
              <a:t>	</a:t>
            </a:r>
            <a:r>
              <a:rPr lang="pt-BR" b="1" dirty="0" smtClean="0">
                <a:solidFill>
                  <a:srgbClr val="002060"/>
                </a:solidFill>
              </a:rPr>
              <a:t>GEOLOGIA DO PETRÓLEO – NOTAS DE AULA</a:t>
            </a:r>
          </a:p>
          <a:p>
            <a:r>
              <a:rPr lang="pt-BR" b="1" dirty="0" smtClean="0">
                <a:solidFill>
                  <a:srgbClr val="002060"/>
                </a:solidFill>
              </a:rPr>
              <a:t>	ROTEIRO GEOLÓGICO DA BACIA POTIGUAR</a:t>
            </a: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b="1" dirty="0" smtClean="0">
                <a:solidFill>
                  <a:srgbClr val="0070C0"/>
                </a:solidFill>
              </a:rPr>
              <a:t>   Implementação da LITOTECA-ANP na UFRN</a:t>
            </a: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endParaRPr lang="pt-BR" b="1" dirty="0" smtClean="0">
              <a:solidFill>
                <a:srgbClr val="0070C0"/>
              </a:solidFill>
            </a:endParaRPr>
          </a:p>
          <a:p>
            <a:r>
              <a:rPr lang="pt-BR" b="1" dirty="0" smtClean="0">
                <a:solidFill>
                  <a:srgbClr val="0070C0"/>
                </a:solidFill>
              </a:rPr>
              <a:t>			</a:t>
            </a:r>
            <a:endParaRPr lang="pt-B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683568" y="2209800"/>
            <a:ext cx="8077200" cy="4648200"/>
            <a:chOff x="0" y="518"/>
            <a:chExt cx="3856" cy="3510"/>
          </a:xfrm>
        </p:grpSpPr>
        <p:grpSp>
          <p:nvGrpSpPr>
            <p:cNvPr id="4115" name="Group 4"/>
            <p:cNvGrpSpPr>
              <a:grpSpLocks/>
            </p:cNvGrpSpPr>
            <p:nvPr/>
          </p:nvGrpSpPr>
          <p:grpSpPr bwMode="auto">
            <a:xfrm>
              <a:off x="0" y="518"/>
              <a:ext cx="760" cy="403"/>
              <a:chOff x="0" y="518"/>
              <a:chExt cx="760" cy="403"/>
            </a:xfrm>
          </p:grpSpPr>
          <p:sp>
            <p:nvSpPr>
              <p:cNvPr id="16389" name="Rectangle 5"/>
              <p:cNvSpPr>
                <a:spLocks noChangeArrowheads="1"/>
              </p:cNvSpPr>
              <p:nvPr/>
            </p:nvSpPr>
            <p:spPr bwMode="auto">
              <a:xfrm>
                <a:off x="0" y="518"/>
                <a:ext cx="760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Curso</a:t>
                </a:r>
                <a:endParaRPr lang="pt-BR" sz="2400"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/>
              </a:p>
            </p:txBody>
          </p:sp>
          <p:sp>
            <p:nvSpPr>
              <p:cNvPr id="4174" name="Rectangle 6"/>
              <p:cNvSpPr>
                <a:spLocks noChangeArrowheads="1"/>
              </p:cNvSpPr>
              <p:nvPr/>
            </p:nvSpPr>
            <p:spPr bwMode="auto">
              <a:xfrm>
                <a:off x="0" y="518"/>
                <a:ext cx="760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16" name="Group 7"/>
            <p:cNvGrpSpPr>
              <a:grpSpLocks/>
            </p:cNvGrpSpPr>
            <p:nvPr/>
          </p:nvGrpSpPr>
          <p:grpSpPr bwMode="auto">
            <a:xfrm>
              <a:off x="760" y="518"/>
              <a:ext cx="648" cy="403"/>
              <a:chOff x="760" y="518"/>
              <a:chExt cx="648" cy="403"/>
            </a:xfrm>
          </p:grpSpPr>
          <p:sp>
            <p:nvSpPr>
              <p:cNvPr id="16392" name="Rectangle 8"/>
              <p:cNvSpPr>
                <a:spLocks noChangeArrowheads="1"/>
              </p:cNvSpPr>
              <p:nvPr/>
            </p:nvSpPr>
            <p:spPr bwMode="auto">
              <a:xfrm>
                <a:off x="760" y="518"/>
                <a:ext cx="648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Nível</a:t>
                </a:r>
                <a:endParaRPr lang="pt-BR" sz="2400"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/>
              </a:p>
            </p:txBody>
          </p:sp>
          <p:sp>
            <p:nvSpPr>
              <p:cNvPr id="4172" name="Rectangle 9"/>
              <p:cNvSpPr>
                <a:spLocks noChangeArrowheads="1"/>
              </p:cNvSpPr>
              <p:nvPr/>
            </p:nvSpPr>
            <p:spPr bwMode="auto">
              <a:xfrm>
                <a:off x="760" y="518"/>
                <a:ext cx="648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17" name="Group 10"/>
            <p:cNvGrpSpPr>
              <a:grpSpLocks/>
            </p:cNvGrpSpPr>
            <p:nvPr/>
          </p:nvGrpSpPr>
          <p:grpSpPr bwMode="auto">
            <a:xfrm>
              <a:off x="1408" y="518"/>
              <a:ext cx="1296" cy="403"/>
              <a:chOff x="1408" y="518"/>
              <a:chExt cx="1296" cy="403"/>
            </a:xfrm>
          </p:grpSpPr>
          <p:sp>
            <p:nvSpPr>
              <p:cNvPr id="16395" name="Rectangle 11"/>
              <p:cNvSpPr>
                <a:spLocks noChangeArrowheads="1"/>
              </p:cNvSpPr>
              <p:nvPr/>
            </p:nvSpPr>
            <p:spPr bwMode="auto">
              <a:xfrm>
                <a:off x="1408" y="518"/>
                <a:ext cx="1296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tabLst>
                    <a:tab pos="966788" algn="ctr"/>
                    <a:tab pos="1933575" algn="r"/>
                  </a:tabLst>
                  <a:defRPr/>
                </a:pPr>
                <a:r>
                  <a:rPr lang="pt-BR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Especialização</a:t>
                </a:r>
                <a:endParaRPr lang="pt-BR" sz="2400">
                  <a:cs typeface="Times New Roman" pitchFamily="18" charset="0"/>
                </a:endParaRPr>
              </a:p>
              <a:p>
                <a:pPr algn="ctr" eaLnBrk="0" hangingPunct="0">
                  <a:tabLst>
                    <a:tab pos="966788" algn="ctr"/>
                    <a:tab pos="1933575" algn="r"/>
                  </a:tabLst>
                  <a:defRPr/>
                </a:pPr>
                <a:endParaRPr lang="pt-BR" sz="2400"/>
              </a:p>
            </p:txBody>
          </p:sp>
          <p:sp>
            <p:nvSpPr>
              <p:cNvPr id="4170" name="Rectangle 12"/>
              <p:cNvSpPr>
                <a:spLocks noChangeArrowheads="1"/>
              </p:cNvSpPr>
              <p:nvPr/>
            </p:nvSpPr>
            <p:spPr bwMode="auto">
              <a:xfrm>
                <a:off x="1408" y="518"/>
                <a:ext cx="1296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18" name="Group 13"/>
            <p:cNvGrpSpPr>
              <a:grpSpLocks/>
            </p:cNvGrpSpPr>
            <p:nvPr/>
          </p:nvGrpSpPr>
          <p:grpSpPr bwMode="auto">
            <a:xfrm>
              <a:off x="2704" y="518"/>
              <a:ext cx="1152" cy="403"/>
              <a:chOff x="2704" y="518"/>
              <a:chExt cx="1152" cy="403"/>
            </a:xfrm>
          </p:grpSpPr>
          <p:sp>
            <p:nvSpPr>
              <p:cNvPr id="16398" name="Rectangle 14"/>
              <p:cNvSpPr>
                <a:spLocks noChangeArrowheads="1"/>
              </p:cNvSpPr>
              <p:nvPr/>
            </p:nvSpPr>
            <p:spPr bwMode="auto">
              <a:xfrm>
                <a:off x="2704" y="518"/>
                <a:ext cx="1152" cy="4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24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Áreas</a:t>
                </a:r>
                <a:endParaRPr lang="pt-BR" sz="2400"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/>
              </a:p>
            </p:txBody>
          </p:sp>
          <p:sp>
            <p:nvSpPr>
              <p:cNvPr id="4168" name="Rectangle 15"/>
              <p:cNvSpPr>
                <a:spLocks noChangeArrowheads="1"/>
              </p:cNvSpPr>
              <p:nvPr/>
            </p:nvSpPr>
            <p:spPr bwMode="auto">
              <a:xfrm>
                <a:off x="2704" y="518"/>
                <a:ext cx="1152" cy="40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19" name="Group 16"/>
            <p:cNvGrpSpPr>
              <a:grpSpLocks/>
            </p:cNvGrpSpPr>
            <p:nvPr/>
          </p:nvGrpSpPr>
          <p:grpSpPr bwMode="auto">
            <a:xfrm>
              <a:off x="0" y="921"/>
              <a:ext cx="760" cy="633"/>
              <a:chOff x="0" y="921"/>
              <a:chExt cx="760" cy="633"/>
            </a:xfrm>
          </p:grpSpPr>
          <p:sp>
            <p:nvSpPr>
              <p:cNvPr id="16401" name="Rectangle 17"/>
              <p:cNvSpPr>
                <a:spLocks noChangeArrowheads="1"/>
              </p:cNvSpPr>
              <p:nvPr/>
            </p:nvSpPr>
            <p:spPr bwMode="auto">
              <a:xfrm>
                <a:off x="0" y="921"/>
                <a:ext cx="760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Geologia</a:t>
                </a:r>
              </a:p>
              <a:p>
                <a:pPr algn="ctr">
                  <a:defRPr/>
                </a:pPr>
                <a:r>
                  <a:rPr lang="pt-BR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e </a:t>
                </a:r>
              </a:p>
              <a:p>
                <a:pPr algn="ctr">
                  <a:defRPr/>
                </a:pPr>
                <a:r>
                  <a:rPr lang="pt-BR" sz="1800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Geofísica</a:t>
                </a:r>
                <a:endParaRPr lang="pt-BR" sz="1800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1800" b="1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166" name="Rectangle 18"/>
              <p:cNvSpPr>
                <a:spLocks noChangeArrowheads="1"/>
              </p:cNvSpPr>
              <p:nvPr/>
            </p:nvSpPr>
            <p:spPr bwMode="auto">
              <a:xfrm>
                <a:off x="0" y="921"/>
                <a:ext cx="760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0" name="Group 19"/>
            <p:cNvGrpSpPr>
              <a:grpSpLocks/>
            </p:cNvGrpSpPr>
            <p:nvPr/>
          </p:nvGrpSpPr>
          <p:grpSpPr bwMode="auto">
            <a:xfrm>
              <a:off x="760" y="921"/>
              <a:ext cx="648" cy="633"/>
              <a:chOff x="760" y="921"/>
              <a:chExt cx="648" cy="633"/>
            </a:xfrm>
          </p:grpSpPr>
          <p:sp>
            <p:nvSpPr>
              <p:cNvPr id="4163" name="Rectangle 20"/>
              <p:cNvSpPr>
                <a:spLocks noChangeArrowheads="1"/>
              </p:cNvSpPr>
              <p:nvPr/>
            </p:nvSpPr>
            <p:spPr bwMode="auto">
              <a:xfrm>
                <a:off x="760" y="921"/>
                <a:ext cx="648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800" dirty="0">
                    <a:latin typeface="Arial" charset="0"/>
                    <a:cs typeface="Arial" charset="0"/>
                  </a:rPr>
                  <a:t>Graduação</a:t>
                </a:r>
                <a:endParaRPr lang="pt-BR" sz="2000" dirty="0">
                  <a:cs typeface="Times New Roman" pitchFamily="18" charset="0"/>
                </a:endParaRPr>
              </a:p>
              <a:p>
                <a:pPr algn="ctr" eaLnBrk="0" hangingPunct="0"/>
                <a:endParaRPr lang="pt-BR" sz="2000" dirty="0"/>
              </a:p>
            </p:txBody>
          </p:sp>
          <p:sp>
            <p:nvSpPr>
              <p:cNvPr id="4164" name="Rectangle 21"/>
              <p:cNvSpPr>
                <a:spLocks noChangeArrowheads="1"/>
              </p:cNvSpPr>
              <p:nvPr/>
            </p:nvSpPr>
            <p:spPr bwMode="auto">
              <a:xfrm>
                <a:off x="760" y="921"/>
                <a:ext cx="648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1" name="Group 22"/>
            <p:cNvGrpSpPr>
              <a:grpSpLocks/>
            </p:cNvGrpSpPr>
            <p:nvPr/>
          </p:nvGrpSpPr>
          <p:grpSpPr bwMode="auto">
            <a:xfrm>
              <a:off x="1408" y="921"/>
              <a:ext cx="1296" cy="633"/>
              <a:chOff x="1408" y="921"/>
              <a:chExt cx="1296" cy="633"/>
            </a:xfrm>
          </p:grpSpPr>
          <p:sp>
            <p:nvSpPr>
              <p:cNvPr id="16407" name="Rectangle 23"/>
              <p:cNvSpPr>
                <a:spLocks noChangeArrowheads="1"/>
              </p:cNvSpPr>
              <p:nvPr/>
            </p:nvSpPr>
            <p:spPr bwMode="auto">
              <a:xfrm>
                <a:off x="1408" y="921"/>
                <a:ext cx="1296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b="1" dirty="0"/>
                  <a:t>Geologia e Geofísica do Petróleo</a:t>
                </a:r>
                <a:endParaRPr lang="pt-BR" b="1" dirty="0"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162" name="Rectangle 24"/>
              <p:cNvSpPr>
                <a:spLocks noChangeArrowheads="1"/>
              </p:cNvSpPr>
              <p:nvPr/>
            </p:nvSpPr>
            <p:spPr bwMode="auto">
              <a:xfrm>
                <a:off x="1408" y="921"/>
                <a:ext cx="1296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2" name="Group 25"/>
            <p:cNvGrpSpPr>
              <a:grpSpLocks/>
            </p:cNvGrpSpPr>
            <p:nvPr/>
          </p:nvGrpSpPr>
          <p:grpSpPr bwMode="auto">
            <a:xfrm>
              <a:off x="2704" y="921"/>
              <a:ext cx="1152" cy="633"/>
              <a:chOff x="2704" y="921"/>
              <a:chExt cx="1152" cy="633"/>
            </a:xfrm>
          </p:grpSpPr>
          <p:sp>
            <p:nvSpPr>
              <p:cNvPr id="4159" name="Rectangle 26"/>
              <p:cNvSpPr>
                <a:spLocks noChangeArrowheads="1"/>
              </p:cNvSpPr>
              <p:nvPr/>
            </p:nvSpPr>
            <p:spPr bwMode="auto">
              <a:xfrm>
                <a:off x="2704" y="921"/>
                <a:ext cx="1152" cy="6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800">
                    <a:latin typeface="Arial" charset="0"/>
                    <a:cs typeface="Arial" charset="0"/>
                  </a:rPr>
                  <a:t>Exploração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>
                    <a:latin typeface="Arial" charset="0"/>
                    <a:cs typeface="Arial" charset="0"/>
                  </a:rPr>
                  <a:t>Meio Ambiente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>
                    <a:latin typeface="Arial" charset="0"/>
                    <a:cs typeface="Arial" charset="0"/>
                  </a:rPr>
                  <a:t>Desenvolvimento</a:t>
                </a:r>
                <a:endParaRPr lang="pt-BR" sz="2000">
                  <a:cs typeface="Times New Roman" pitchFamily="18" charset="0"/>
                </a:endParaRPr>
              </a:p>
              <a:p>
                <a:pPr algn="ctr" eaLnBrk="0" hangingPunct="0"/>
                <a:endParaRPr lang="pt-BR" sz="2000"/>
              </a:p>
            </p:txBody>
          </p:sp>
          <p:sp>
            <p:nvSpPr>
              <p:cNvPr id="4160" name="Rectangle 27"/>
              <p:cNvSpPr>
                <a:spLocks noChangeArrowheads="1"/>
              </p:cNvSpPr>
              <p:nvPr/>
            </p:nvSpPr>
            <p:spPr bwMode="auto">
              <a:xfrm>
                <a:off x="2704" y="921"/>
                <a:ext cx="1152" cy="63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3" name="Group 28"/>
            <p:cNvGrpSpPr>
              <a:grpSpLocks/>
            </p:cNvGrpSpPr>
            <p:nvPr/>
          </p:nvGrpSpPr>
          <p:grpSpPr bwMode="auto">
            <a:xfrm>
              <a:off x="0" y="1554"/>
              <a:ext cx="760" cy="748"/>
              <a:chOff x="0" y="1554"/>
              <a:chExt cx="760" cy="748"/>
            </a:xfrm>
          </p:grpSpPr>
          <p:sp>
            <p:nvSpPr>
              <p:cNvPr id="16413" name="Rectangle 29"/>
              <p:cNvSpPr>
                <a:spLocks noChangeArrowheads="1"/>
              </p:cNvSpPr>
              <p:nvPr/>
            </p:nvSpPr>
            <p:spPr bwMode="auto">
              <a:xfrm>
                <a:off x="0" y="1554"/>
                <a:ext cx="760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1800" dirty="0"/>
                  <a:t>Geodinâmi-ca e Geofísica</a:t>
                </a:r>
                <a:endParaRPr lang="pt-BR" sz="1800" dirty="0"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158" name="Rectangle 30"/>
              <p:cNvSpPr>
                <a:spLocks noChangeArrowheads="1"/>
              </p:cNvSpPr>
              <p:nvPr/>
            </p:nvSpPr>
            <p:spPr bwMode="auto">
              <a:xfrm>
                <a:off x="0" y="1554"/>
                <a:ext cx="760" cy="7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4" name="Group 31"/>
            <p:cNvGrpSpPr>
              <a:grpSpLocks/>
            </p:cNvGrpSpPr>
            <p:nvPr/>
          </p:nvGrpSpPr>
          <p:grpSpPr bwMode="auto">
            <a:xfrm>
              <a:off x="760" y="1554"/>
              <a:ext cx="648" cy="748"/>
              <a:chOff x="760" y="1554"/>
              <a:chExt cx="648" cy="748"/>
            </a:xfrm>
          </p:grpSpPr>
          <p:sp>
            <p:nvSpPr>
              <p:cNvPr id="4155" name="Rectangle 32"/>
              <p:cNvSpPr>
                <a:spLocks noChangeArrowheads="1"/>
              </p:cNvSpPr>
              <p:nvPr/>
            </p:nvSpPr>
            <p:spPr bwMode="auto">
              <a:xfrm>
                <a:off x="760" y="1554"/>
                <a:ext cx="648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800" dirty="0">
                    <a:latin typeface="Arial" charset="0"/>
                    <a:cs typeface="Arial" charset="0"/>
                  </a:rPr>
                  <a:t>Pós-Graduação</a:t>
                </a:r>
                <a:endParaRPr lang="pt-BR" sz="1800" dirty="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 dirty="0">
                    <a:latin typeface="Arial" charset="0"/>
                    <a:cs typeface="Arial" charset="0"/>
                  </a:rPr>
                  <a:t>(MSc e DSc)</a:t>
                </a:r>
                <a:endParaRPr lang="pt-BR" sz="1800" dirty="0">
                  <a:cs typeface="Times New Roman" pitchFamily="18" charset="0"/>
                </a:endParaRPr>
              </a:p>
              <a:p>
                <a:pPr algn="ctr" eaLnBrk="0" hangingPunct="0"/>
                <a:endParaRPr lang="pt-BR" sz="1800" dirty="0"/>
              </a:p>
            </p:txBody>
          </p:sp>
          <p:sp>
            <p:nvSpPr>
              <p:cNvPr id="4156" name="Rectangle 33"/>
              <p:cNvSpPr>
                <a:spLocks noChangeArrowheads="1"/>
              </p:cNvSpPr>
              <p:nvPr/>
            </p:nvSpPr>
            <p:spPr bwMode="auto">
              <a:xfrm>
                <a:off x="760" y="1554"/>
                <a:ext cx="648" cy="7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5" name="Group 34"/>
            <p:cNvGrpSpPr>
              <a:grpSpLocks/>
            </p:cNvGrpSpPr>
            <p:nvPr/>
          </p:nvGrpSpPr>
          <p:grpSpPr bwMode="auto">
            <a:xfrm>
              <a:off x="1408" y="1554"/>
              <a:ext cx="1296" cy="748"/>
              <a:chOff x="1408" y="1554"/>
              <a:chExt cx="1296" cy="748"/>
            </a:xfrm>
          </p:grpSpPr>
          <p:sp>
            <p:nvSpPr>
              <p:cNvPr id="16419" name="Rectangle 35"/>
              <p:cNvSpPr>
                <a:spLocks noChangeArrowheads="1"/>
              </p:cNvSpPr>
              <p:nvPr/>
            </p:nvSpPr>
            <p:spPr bwMode="auto">
              <a:xfrm>
                <a:off x="1408" y="1554"/>
                <a:ext cx="1296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Geodinâmica ou Geofísica Aplicada ao Setor Petróleo e Gás</a:t>
                </a:r>
                <a:endParaRPr lang="pt-BR" b="1" dirty="0"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 dirty="0"/>
              </a:p>
            </p:txBody>
          </p:sp>
          <p:sp>
            <p:nvSpPr>
              <p:cNvPr id="4154" name="Rectangle 36"/>
              <p:cNvSpPr>
                <a:spLocks noChangeArrowheads="1"/>
              </p:cNvSpPr>
              <p:nvPr/>
            </p:nvSpPr>
            <p:spPr bwMode="auto">
              <a:xfrm>
                <a:off x="1408" y="1554"/>
                <a:ext cx="1296" cy="7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6" name="Group 37"/>
            <p:cNvGrpSpPr>
              <a:grpSpLocks/>
            </p:cNvGrpSpPr>
            <p:nvPr/>
          </p:nvGrpSpPr>
          <p:grpSpPr bwMode="auto">
            <a:xfrm>
              <a:off x="2704" y="1554"/>
              <a:ext cx="1152" cy="748"/>
              <a:chOff x="2704" y="1554"/>
              <a:chExt cx="1152" cy="748"/>
            </a:xfrm>
          </p:grpSpPr>
          <p:sp>
            <p:nvSpPr>
              <p:cNvPr id="4151" name="Rectangle 38"/>
              <p:cNvSpPr>
                <a:spLocks noChangeArrowheads="1"/>
              </p:cNvSpPr>
              <p:nvPr/>
            </p:nvSpPr>
            <p:spPr bwMode="auto">
              <a:xfrm>
                <a:off x="2704" y="1554"/>
                <a:ext cx="1152" cy="7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800">
                    <a:latin typeface="Arial" charset="0"/>
                    <a:cs typeface="Arial" charset="0"/>
                  </a:rPr>
                  <a:t>Exploração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>
                    <a:latin typeface="Arial" charset="0"/>
                    <a:cs typeface="Arial" charset="0"/>
                  </a:rPr>
                  <a:t>Meio Ambiente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>
                    <a:latin typeface="Arial" charset="0"/>
                    <a:cs typeface="Arial" charset="0"/>
                  </a:rPr>
                  <a:t>Desenvolvimento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endParaRPr lang="pt-BR" sz="1800"/>
              </a:p>
            </p:txBody>
          </p:sp>
          <p:sp>
            <p:nvSpPr>
              <p:cNvPr id="4152" name="Rectangle 39"/>
              <p:cNvSpPr>
                <a:spLocks noChangeArrowheads="1"/>
              </p:cNvSpPr>
              <p:nvPr/>
            </p:nvSpPr>
            <p:spPr bwMode="auto">
              <a:xfrm>
                <a:off x="2704" y="1554"/>
                <a:ext cx="1152" cy="748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7" name="Group 40"/>
            <p:cNvGrpSpPr>
              <a:grpSpLocks/>
            </p:cNvGrpSpPr>
            <p:nvPr/>
          </p:nvGrpSpPr>
          <p:grpSpPr bwMode="auto">
            <a:xfrm>
              <a:off x="0" y="2302"/>
              <a:ext cx="760" cy="863"/>
              <a:chOff x="0" y="2302"/>
              <a:chExt cx="760" cy="863"/>
            </a:xfrm>
          </p:grpSpPr>
          <p:sp>
            <p:nvSpPr>
              <p:cNvPr id="16425" name="Rectangle 41"/>
              <p:cNvSpPr>
                <a:spLocks noChangeArrowheads="1"/>
              </p:cNvSpPr>
              <p:nvPr/>
            </p:nvSpPr>
            <p:spPr bwMode="auto">
              <a:xfrm>
                <a:off x="0" y="2302"/>
                <a:ext cx="760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r>
                  <a:rPr lang="pt-BR" sz="1600" dirty="0">
                    <a:latin typeface="Arial" charset="0"/>
                  </a:rPr>
                  <a:t>Ciências da Computação</a:t>
                </a:r>
                <a:endParaRPr lang="pt-BR" sz="1600" dirty="0">
                  <a:latin typeface="Arial" charset="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pt-BR" sz="1600" dirty="0">
                    <a:latin typeface="Arial" charset="0"/>
                  </a:rPr>
                  <a:t>e</a:t>
                </a:r>
                <a:endParaRPr lang="pt-BR" sz="1600" dirty="0">
                  <a:latin typeface="Arial" charset="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r>
                  <a:rPr lang="pt-BR" sz="1600" dirty="0">
                    <a:latin typeface="Arial" charset="0"/>
                  </a:rPr>
                  <a:t>Engenharia da Computação</a:t>
                </a:r>
                <a:endParaRPr lang="pt-BR" sz="1600" dirty="0">
                  <a:latin typeface="Arial" charset="0"/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1600" dirty="0">
                  <a:latin typeface="Arial" charset="0"/>
                </a:endParaRPr>
              </a:p>
            </p:txBody>
          </p:sp>
          <p:sp>
            <p:nvSpPr>
              <p:cNvPr id="4150" name="Rectangle 42"/>
              <p:cNvSpPr>
                <a:spLocks noChangeArrowheads="1"/>
              </p:cNvSpPr>
              <p:nvPr/>
            </p:nvSpPr>
            <p:spPr bwMode="auto">
              <a:xfrm>
                <a:off x="0" y="2302"/>
                <a:ext cx="760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8" name="Group 43"/>
            <p:cNvGrpSpPr>
              <a:grpSpLocks/>
            </p:cNvGrpSpPr>
            <p:nvPr/>
          </p:nvGrpSpPr>
          <p:grpSpPr bwMode="auto">
            <a:xfrm>
              <a:off x="760" y="2302"/>
              <a:ext cx="648" cy="863"/>
              <a:chOff x="760" y="2302"/>
              <a:chExt cx="648" cy="863"/>
            </a:xfrm>
          </p:grpSpPr>
          <p:sp>
            <p:nvSpPr>
              <p:cNvPr id="4147" name="Rectangle 44"/>
              <p:cNvSpPr>
                <a:spLocks noChangeArrowheads="1"/>
              </p:cNvSpPr>
              <p:nvPr/>
            </p:nvSpPr>
            <p:spPr bwMode="auto">
              <a:xfrm>
                <a:off x="760" y="2302"/>
                <a:ext cx="648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endParaRPr lang="pt-BR" sz="1800">
                  <a:latin typeface="Arial" charset="0"/>
                  <a:cs typeface="Arial" charset="0"/>
                </a:endParaRPr>
              </a:p>
              <a:p>
                <a:pPr algn="ctr"/>
                <a:r>
                  <a:rPr lang="pt-BR" sz="1800">
                    <a:latin typeface="Arial" charset="0"/>
                    <a:cs typeface="Arial" charset="0"/>
                  </a:rPr>
                  <a:t>Graduação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endParaRPr lang="pt-BR" sz="1800"/>
              </a:p>
            </p:txBody>
          </p:sp>
          <p:sp>
            <p:nvSpPr>
              <p:cNvPr id="4148" name="Rectangle 45"/>
              <p:cNvSpPr>
                <a:spLocks noChangeArrowheads="1"/>
              </p:cNvSpPr>
              <p:nvPr/>
            </p:nvSpPr>
            <p:spPr bwMode="auto">
              <a:xfrm>
                <a:off x="760" y="2302"/>
                <a:ext cx="648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29" name="Group 46"/>
            <p:cNvGrpSpPr>
              <a:grpSpLocks/>
            </p:cNvGrpSpPr>
            <p:nvPr/>
          </p:nvGrpSpPr>
          <p:grpSpPr bwMode="auto">
            <a:xfrm>
              <a:off x="1408" y="2302"/>
              <a:ext cx="1296" cy="863"/>
              <a:chOff x="1408" y="2302"/>
              <a:chExt cx="1296" cy="863"/>
            </a:xfrm>
          </p:grpSpPr>
          <p:sp>
            <p:nvSpPr>
              <p:cNvPr id="16431" name="Rectangle 47"/>
              <p:cNvSpPr>
                <a:spLocks noChangeArrowheads="1"/>
              </p:cNvSpPr>
              <p:nvPr/>
            </p:nvSpPr>
            <p:spPr bwMode="auto">
              <a:xfrm>
                <a:off x="1408" y="2302"/>
                <a:ext cx="1296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pt-BR" sz="18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Sistemas em Tempo Real para Otimização e Automação no Setor Petróleo &amp; Gás</a:t>
                </a:r>
                <a:endParaRPr lang="pt-BR" sz="1800" b="1"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 b="1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4146" name="Rectangle 48"/>
              <p:cNvSpPr>
                <a:spLocks noChangeArrowheads="1"/>
              </p:cNvSpPr>
              <p:nvPr/>
            </p:nvSpPr>
            <p:spPr bwMode="auto">
              <a:xfrm>
                <a:off x="1408" y="2302"/>
                <a:ext cx="1296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30" name="Group 49"/>
            <p:cNvGrpSpPr>
              <a:grpSpLocks/>
            </p:cNvGrpSpPr>
            <p:nvPr/>
          </p:nvGrpSpPr>
          <p:grpSpPr bwMode="auto">
            <a:xfrm>
              <a:off x="2704" y="2302"/>
              <a:ext cx="1152" cy="863"/>
              <a:chOff x="2704" y="2302"/>
              <a:chExt cx="1152" cy="863"/>
            </a:xfrm>
          </p:grpSpPr>
          <p:sp>
            <p:nvSpPr>
              <p:cNvPr id="4143" name="Rectangle 50"/>
              <p:cNvSpPr>
                <a:spLocks noChangeArrowheads="1"/>
              </p:cNvSpPr>
              <p:nvPr/>
            </p:nvSpPr>
            <p:spPr bwMode="auto">
              <a:xfrm>
                <a:off x="2704" y="2302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Exploração, Produção</a:t>
                </a:r>
                <a:endParaRPr lang="pt-BR" sz="1600"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Meio Ambiente, Transporte</a:t>
                </a:r>
                <a:endParaRPr lang="pt-BR" sz="1600"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Desenvolvimento, Distribuição</a:t>
                </a:r>
                <a:endParaRPr lang="pt-BR" sz="1200">
                  <a:cs typeface="Times New Roman" pitchFamily="18" charset="0"/>
                </a:endParaRPr>
              </a:p>
              <a:p>
                <a:pPr algn="ctr" eaLnBrk="0" hangingPunct="0"/>
                <a:endParaRPr lang="pt-BR" sz="2400"/>
              </a:p>
            </p:txBody>
          </p:sp>
          <p:sp>
            <p:nvSpPr>
              <p:cNvPr id="4144" name="Rectangle 51"/>
              <p:cNvSpPr>
                <a:spLocks noChangeArrowheads="1"/>
              </p:cNvSpPr>
              <p:nvPr/>
            </p:nvSpPr>
            <p:spPr bwMode="auto">
              <a:xfrm>
                <a:off x="2704" y="2302"/>
                <a:ext cx="1152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31" name="Group 52"/>
            <p:cNvGrpSpPr>
              <a:grpSpLocks/>
            </p:cNvGrpSpPr>
            <p:nvPr/>
          </p:nvGrpSpPr>
          <p:grpSpPr bwMode="auto">
            <a:xfrm>
              <a:off x="0" y="3165"/>
              <a:ext cx="760" cy="863"/>
              <a:chOff x="0" y="3165"/>
              <a:chExt cx="760" cy="863"/>
            </a:xfrm>
          </p:grpSpPr>
          <p:sp>
            <p:nvSpPr>
              <p:cNvPr id="16437" name="Rectangle 53"/>
              <p:cNvSpPr>
                <a:spLocks noChangeArrowheads="1"/>
              </p:cNvSpPr>
              <p:nvPr/>
            </p:nvSpPr>
            <p:spPr bwMode="auto">
              <a:xfrm>
                <a:off x="0" y="3165"/>
                <a:ext cx="760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defRPr/>
                </a:pPr>
                <a:endParaRPr lang="pt-BR" sz="1800" dirty="0"/>
              </a:p>
              <a:p>
                <a:pPr algn="ctr">
                  <a:defRPr/>
                </a:pPr>
                <a:r>
                  <a:rPr lang="pt-BR" sz="1800" dirty="0"/>
                  <a:t>Sistemas e Computação</a:t>
                </a:r>
                <a:endParaRPr lang="pt-BR" sz="1800" dirty="0">
                  <a:cs typeface="Times New Roman" pitchFamily="18" charset="0"/>
                </a:endParaRPr>
              </a:p>
              <a:p>
                <a:pPr algn="ctr" eaLnBrk="0" hangingPunct="0">
                  <a:defRPr/>
                </a:pPr>
                <a:endParaRPr lang="pt-BR" sz="2400" dirty="0"/>
              </a:p>
            </p:txBody>
          </p:sp>
          <p:sp>
            <p:nvSpPr>
              <p:cNvPr id="4142" name="Rectangle 54"/>
              <p:cNvSpPr>
                <a:spLocks noChangeArrowheads="1"/>
              </p:cNvSpPr>
              <p:nvPr/>
            </p:nvSpPr>
            <p:spPr bwMode="auto">
              <a:xfrm>
                <a:off x="0" y="3165"/>
                <a:ext cx="760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32" name="Group 55"/>
            <p:cNvGrpSpPr>
              <a:grpSpLocks/>
            </p:cNvGrpSpPr>
            <p:nvPr/>
          </p:nvGrpSpPr>
          <p:grpSpPr bwMode="auto">
            <a:xfrm>
              <a:off x="760" y="3165"/>
              <a:ext cx="648" cy="863"/>
              <a:chOff x="760" y="3165"/>
              <a:chExt cx="648" cy="863"/>
            </a:xfrm>
          </p:grpSpPr>
          <p:sp>
            <p:nvSpPr>
              <p:cNvPr id="4139" name="Rectangle 56"/>
              <p:cNvSpPr>
                <a:spLocks noChangeArrowheads="1"/>
              </p:cNvSpPr>
              <p:nvPr/>
            </p:nvSpPr>
            <p:spPr bwMode="auto">
              <a:xfrm>
                <a:off x="760" y="3165"/>
                <a:ext cx="648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pt-BR" sz="1800">
                    <a:latin typeface="Arial" charset="0"/>
                    <a:cs typeface="Arial" charset="0"/>
                  </a:rPr>
                  <a:t>Pós-Graduação</a:t>
                </a:r>
                <a:endParaRPr lang="pt-BR" sz="1800">
                  <a:cs typeface="Times New Roman" pitchFamily="18" charset="0"/>
                </a:endParaRPr>
              </a:p>
              <a:p>
                <a:pPr algn="ctr" eaLnBrk="0" hangingPunct="0"/>
                <a:r>
                  <a:rPr lang="pt-BR" sz="1800">
                    <a:latin typeface="Arial" charset="0"/>
                    <a:cs typeface="Arial" charset="0"/>
                  </a:rPr>
                  <a:t>(MSc e DSc</a:t>
                </a:r>
                <a:r>
                  <a:rPr lang="pt-BR" sz="1200">
                    <a:latin typeface="Arial" charset="0"/>
                    <a:cs typeface="Arial" charset="0"/>
                  </a:rPr>
                  <a:t>)</a:t>
                </a:r>
                <a:endParaRPr lang="pt-BR" sz="1200">
                  <a:cs typeface="Times New Roman" pitchFamily="18" charset="0"/>
                </a:endParaRPr>
              </a:p>
              <a:p>
                <a:pPr algn="ctr" eaLnBrk="0" hangingPunct="0"/>
                <a:endParaRPr lang="pt-BR" sz="2400"/>
              </a:p>
            </p:txBody>
          </p:sp>
          <p:sp>
            <p:nvSpPr>
              <p:cNvPr id="4140" name="Rectangle 57"/>
              <p:cNvSpPr>
                <a:spLocks noChangeArrowheads="1"/>
              </p:cNvSpPr>
              <p:nvPr/>
            </p:nvSpPr>
            <p:spPr bwMode="auto">
              <a:xfrm>
                <a:off x="760" y="3165"/>
                <a:ext cx="648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33" name="Group 58"/>
            <p:cNvGrpSpPr>
              <a:grpSpLocks/>
            </p:cNvGrpSpPr>
            <p:nvPr/>
          </p:nvGrpSpPr>
          <p:grpSpPr bwMode="auto">
            <a:xfrm>
              <a:off x="1408" y="3165"/>
              <a:ext cx="1296" cy="863"/>
              <a:chOff x="1408" y="3165"/>
              <a:chExt cx="1296" cy="863"/>
            </a:xfrm>
          </p:grpSpPr>
          <p:sp>
            <p:nvSpPr>
              <p:cNvPr id="16443" name="Rectangle 59"/>
              <p:cNvSpPr>
                <a:spLocks noChangeArrowheads="1"/>
              </p:cNvSpPr>
              <p:nvPr/>
            </p:nvSpPr>
            <p:spPr bwMode="auto">
              <a:xfrm>
                <a:off x="1408" y="3165"/>
                <a:ext cx="1296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pt-BR" sz="1800" b="1" dirty="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charset="0"/>
                    <a:cs typeface="Arial" charset="0"/>
                  </a:rPr>
                  <a:t>Sistemas Computacionais para a Exploração e Distribuição no Setor Petróleo &amp; Gás</a:t>
                </a:r>
                <a:endParaRPr lang="pt-BR" sz="18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  <a:defRPr/>
                </a:pPr>
                <a:endParaRPr lang="pt-BR" sz="18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138" name="Rectangle 60"/>
              <p:cNvSpPr>
                <a:spLocks noChangeArrowheads="1"/>
              </p:cNvSpPr>
              <p:nvPr/>
            </p:nvSpPr>
            <p:spPr bwMode="auto">
              <a:xfrm>
                <a:off x="1408" y="3165"/>
                <a:ext cx="1296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  <p:grpSp>
          <p:nvGrpSpPr>
            <p:cNvPr id="4134" name="Group 61"/>
            <p:cNvGrpSpPr>
              <a:grpSpLocks/>
            </p:cNvGrpSpPr>
            <p:nvPr/>
          </p:nvGrpSpPr>
          <p:grpSpPr bwMode="auto">
            <a:xfrm>
              <a:off x="2704" y="3165"/>
              <a:ext cx="1152" cy="863"/>
              <a:chOff x="2704" y="3165"/>
              <a:chExt cx="1152" cy="863"/>
            </a:xfrm>
          </p:grpSpPr>
          <p:sp>
            <p:nvSpPr>
              <p:cNvPr id="4135" name="Rectangle 62"/>
              <p:cNvSpPr>
                <a:spLocks noChangeArrowheads="1"/>
              </p:cNvSpPr>
              <p:nvPr/>
            </p:nvSpPr>
            <p:spPr bwMode="auto">
              <a:xfrm>
                <a:off x="2704" y="3165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Exploração, Produção</a:t>
                </a:r>
                <a:endParaRPr lang="pt-BR" sz="1600"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Meio Ambiente, Transporte</a:t>
                </a:r>
                <a:endParaRPr lang="pt-BR" sz="1600"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r>
                  <a:rPr lang="pt-BR" sz="1600">
                    <a:latin typeface="Arial" charset="0"/>
                    <a:cs typeface="Arial" charset="0"/>
                  </a:rPr>
                  <a:t>Desenvolvimento, Distribuição</a:t>
                </a:r>
                <a:endParaRPr lang="pt-BR" sz="1600">
                  <a:cs typeface="Times New Roman" pitchFamily="18" charset="0"/>
                </a:endParaRPr>
              </a:p>
              <a:p>
                <a:pPr algn="ctr" eaLnBrk="0" hangingPunct="0">
                  <a:lnSpc>
                    <a:spcPct val="80000"/>
                  </a:lnSpc>
                </a:pPr>
                <a:endParaRPr lang="pt-BR" sz="1800"/>
              </a:p>
            </p:txBody>
          </p:sp>
          <p:sp>
            <p:nvSpPr>
              <p:cNvPr id="4136" name="Rectangle 63"/>
              <p:cNvSpPr>
                <a:spLocks noChangeArrowheads="1"/>
              </p:cNvSpPr>
              <p:nvPr/>
            </p:nvSpPr>
            <p:spPr bwMode="auto">
              <a:xfrm>
                <a:off x="2704" y="3165"/>
                <a:ext cx="1152" cy="863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pt-BR"/>
              </a:p>
            </p:txBody>
          </p:sp>
        </p:grpSp>
      </p:grpSp>
      <p:sp>
        <p:nvSpPr>
          <p:cNvPr id="4100" name="Rectangle 64"/>
          <p:cNvSpPr>
            <a:spLocks noChangeArrowheads="1"/>
          </p:cNvSpPr>
          <p:nvPr/>
        </p:nvSpPr>
        <p:spPr bwMode="auto">
          <a:xfrm>
            <a:off x="762000" y="1052513"/>
            <a:ext cx="8382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O PRH 22 abrange a formação de profissionais em quatro cursos de</a:t>
            </a:r>
            <a:r>
              <a:rPr lang="pt-BR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pt-BR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graduação e  dois programas de pós-graduação (MSc e DSc), atualmente com as seguintes especializações / áreas:</a:t>
            </a:r>
            <a:endParaRPr lang="pt-BR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1" name="CaixaDeTexto 6"/>
          <p:cNvSpPr txBox="1"/>
          <p:nvPr/>
        </p:nvSpPr>
        <p:spPr>
          <a:xfrm>
            <a:off x="179388" y="115888"/>
            <a:ext cx="64808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600" b="1" dirty="0" smtClean="0">
                <a:solidFill>
                  <a:srgbClr val="002060"/>
                </a:solidFill>
                <a:latin typeface="+mj-lt"/>
              </a:rPr>
              <a:t>Cursos e Áreas de Especialização</a:t>
            </a:r>
            <a:endParaRPr lang="pt-BR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2" name="Imagem 9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1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8" name="CaixaDeTexto 6"/>
          <p:cNvSpPr txBox="1"/>
          <p:nvPr/>
        </p:nvSpPr>
        <p:spPr>
          <a:xfrm>
            <a:off x="395288" y="115888"/>
            <a:ext cx="597693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 smtClean="0">
                <a:solidFill>
                  <a:srgbClr val="002060"/>
                </a:solidFill>
                <a:latin typeface="+mj-lt"/>
              </a:rPr>
              <a:t>Quantitativos do PRH22</a:t>
            </a:r>
            <a:endParaRPr lang="pt-BR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9" name="Imagem 9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23528" y="1052736"/>
            <a:ext cx="5425167" cy="5763385"/>
            <a:chOff x="1635062" y="1052736"/>
            <a:chExt cx="5425167" cy="5763385"/>
          </a:xfrm>
        </p:grpSpPr>
        <p:pic>
          <p:nvPicPr>
            <p:cNvPr id="10241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062" y="1052736"/>
              <a:ext cx="5385210" cy="5763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500826" y="1340768"/>
              <a:ext cx="559403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80112" y="2564904"/>
              <a:ext cx="1480117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69802" y="169151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37%</a:t>
            </a:r>
            <a:endParaRPr lang="pt-BR" dirty="0"/>
          </a:p>
        </p:txBody>
      </p:sp>
      <p:sp>
        <p:nvSpPr>
          <p:cNvPr id="13" name="TextBox 12"/>
          <p:cNvSpPr txBox="1"/>
          <p:nvPr/>
        </p:nvSpPr>
        <p:spPr>
          <a:xfrm>
            <a:off x="2413501" y="22768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17%</a:t>
            </a:r>
            <a:endParaRPr 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2411760" y="28436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16%</a:t>
            </a:r>
            <a:endParaRPr lang="pt-BR" dirty="0"/>
          </a:p>
        </p:txBody>
      </p:sp>
      <p:sp>
        <p:nvSpPr>
          <p:cNvPr id="28" name="TextBox 27"/>
          <p:cNvSpPr txBox="1"/>
          <p:nvPr/>
        </p:nvSpPr>
        <p:spPr>
          <a:xfrm>
            <a:off x="2411760" y="34197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r>
              <a:rPr lang="en-US" dirty="0" smtClean="0"/>
              <a:t>%</a:t>
            </a:r>
            <a:endParaRPr lang="pt-BR" dirty="0"/>
          </a:p>
        </p:txBody>
      </p:sp>
      <p:sp>
        <p:nvSpPr>
          <p:cNvPr id="29" name="TextBox 28"/>
          <p:cNvSpPr txBox="1"/>
          <p:nvPr/>
        </p:nvSpPr>
        <p:spPr>
          <a:xfrm>
            <a:off x="2411760" y="40677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2.6</a:t>
            </a:r>
            <a:r>
              <a:rPr lang="en-US" dirty="0" smtClean="0"/>
              <a:t>%</a:t>
            </a:r>
            <a:endParaRPr lang="pt-BR" dirty="0"/>
          </a:p>
        </p:txBody>
      </p:sp>
      <p:sp>
        <p:nvSpPr>
          <p:cNvPr id="30" name="TextBox 29"/>
          <p:cNvSpPr txBox="1"/>
          <p:nvPr/>
        </p:nvSpPr>
        <p:spPr>
          <a:xfrm>
            <a:off x="2411760" y="579597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0</a:t>
            </a:r>
            <a:r>
              <a:rPr lang="en-US" dirty="0" smtClean="0"/>
              <a:t>%</a:t>
            </a:r>
            <a:endParaRPr lang="pt-BR" dirty="0"/>
          </a:p>
        </p:txBody>
      </p:sp>
      <p:sp>
        <p:nvSpPr>
          <p:cNvPr id="31" name="TextBox 30"/>
          <p:cNvSpPr txBox="1"/>
          <p:nvPr/>
        </p:nvSpPr>
        <p:spPr>
          <a:xfrm>
            <a:off x="2411760" y="521990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%</a:t>
            </a:r>
            <a:endParaRPr lang="pt-BR" dirty="0"/>
          </a:p>
        </p:txBody>
      </p:sp>
      <p:sp>
        <p:nvSpPr>
          <p:cNvPr id="32" name="TextBox 31"/>
          <p:cNvSpPr txBox="1"/>
          <p:nvPr/>
        </p:nvSpPr>
        <p:spPr>
          <a:xfrm>
            <a:off x="2347639" y="644678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dirty="0" smtClean="0"/>
              <a:t>%</a:t>
            </a:r>
            <a:endParaRPr lang="pt-BR" dirty="0"/>
          </a:p>
        </p:txBody>
      </p:sp>
      <p:sp>
        <p:nvSpPr>
          <p:cNvPr id="33" name="TextBox 32"/>
          <p:cNvSpPr txBox="1"/>
          <p:nvPr/>
        </p:nvSpPr>
        <p:spPr>
          <a:xfrm>
            <a:off x="2411760" y="464384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1.5%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928" y="2372328"/>
            <a:ext cx="38957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208427"/>
              </p:ext>
            </p:extLst>
          </p:nvPr>
        </p:nvGraphicFramePr>
        <p:xfrm>
          <a:off x="652327" y="5373216"/>
          <a:ext cx="7721602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2890"/>
                <a:gridCol w="523445"/>
                <a:gridCol w="532962"/>
                <a:gridCol w="520272"/>
                <a:gridCol w="523445"/>
                <a:gridCol w="532962"/>
                <a:gridCol w="520272"/>
                <a:gridCol w="520272"/>
                <a:gridCol w="520272"/>
                <a:gridCol w="532962"/>
                <a:gridCol w="532962"/>
                <a:gridCol w="558341"/>
                <a:gridCol w="532962"/>
                <a:gridCol w="507583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2007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2008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2009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2010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GRA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35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</a:rPr>
                        <a:t>MSc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DSc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pt-BR" sz="1600" b="1" i="0" u="none" strike="noStrike" dirty="0"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43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958161" y="2570766"/>
            <a:ext cx="75247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1.  Mat. Permanente / Serv. Laboratórios (até 20%)</a:t>
            </a:r>
          </a:p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2. Livros e Periódicos (até 15%)</a:t>
            </a:r>
          </a:p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3. Despesas com Relatórios + Dissertações + Teses (até 15%)</a:t>
            </a:r>
          </a:p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4. Congressos (preferencialmente Alunos) (até 25%)</a:t>
            </a:r>
          </a:p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5. Cursos (até 20%)</a:t>
            </a:r>
          </a:p>
          <a:p>
            <a:r>
              <a:rPr lang="pt-BR" altLang="zh-CN" sz="2400" b="1" dirty="0">
                <a:latin typeface="Arial Narrow" pitchFamily="34" charset="0"/>
                <a:ea typeface="SimSun" pitchFamily="2" charset="-122"/>
              </a:rPr>
              <a:t>6. Coordenação (até 5%)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2411413" y="1938338"/>
            <a:ext cx="48244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Diretrizes do PRH22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131" name="TextBox 1"/>
          <p:cNvSpPr txBox="1">
            <a:spLocks noChangeArrowheads="1"/>
          </p:cNvSpPr>
          <p:nvPr/>
        </p:nvSpPr>
        <p:spPr bwMode="auto">
          <a:xfrm>
            <a:off x="905669" y="5222874"/>
            <a:ext cx="7835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dirty="0"/>
              <a:t>Qualquer solicitação deve vir do professor orientador</a:t>
            </a:r>
          </a:p>
        </p:txBody>
      </p:sp>
      <p:sp>
        <p:nvSpPr>
          <p:cNvPr id="20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1" name="CaixaDeTexto 6"/>
          <p:cNvSpPr txBox="1"/>
          <p:nvPr/>
        </p:nvSpPr>
        <p:spPr>
          <a:xfrm>
            <a:off x="395288" y="115888"/>
            <a:ext cx="597693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400" b="1" dirty="0" smtClean="0">
                <a:solidFill>
                  <a:srgbClr val="002060"/>
                </a:solidFill>
                <a:latin typeface="+mj-lt"/>
              </a:rPr>
              <a:t>Taxa de Bancada</a:t>
            </a:r>
            <a:endParaRPr lang="pt-BR" sz="44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2" name="Imagem 9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Workshop Interno PRH22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026" name="Picture 2" descr="C:\Users\pc\Desktop\Fotos\I_workshop_PRH22_agosto2012\DSC081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38" y="1020559"/>
            <a:ext cx="2923072" cy="21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Fotos\I_workshop_PRH22_agosto2012\DSC08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4494131"/>
            <a:ext cx="2900305" cy="217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" y="1049382"/>
            <a:ext cx="4185817" cy="5619978"/>
          </a:xfrm>
          <a:prstGeom prst="rect">
            <a:avLst/>
          </a:prstGeom>
        </p:spPr>
      </p:pic>
      <p:pic>
        <p:nvPicPr>
          <p:cNvPr id="1027" name="Picture 3" descr="C:\Users\pc\Desktop\Fotos\I_workshop_PRH22_agosto2012\DSC081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50" y="3036896"/>
            <a:ext cx="2923072" cy="21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Reunião GT Meio Ambiente</a:t>
            </a:r>
          </a:p>
        </p:txBody>
      </p:sp>
      <p:pic>
        <p:nvPicPr>
          <p:cNvPr id="5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4784"/>
            <a:ext cx="6588224" cy="4941168"/>
          </a:xfrm>
          <a:prstGeom prst="rect">
            <a:avLst/>
          </a:prstGeom>
        </p:spPr>
      </p:pic>
      <p:pic>
        <p:nvPicPr>
          <p:cNvPr id="2050" name="Picture 2" descr="C:\Users\pc\Desktop\GT-MeioAmbiente2012\DSC084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17" y="1023581"/>
            <a:ext cx="2915815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GT-MeioAmbiente2012\DSC084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1" y="4437112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Resultados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0127" y="1302033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b="1" dirty="0" err="1"/>
              <a:t>Inserção</a:t>
            </a:r>
            <a:r>
              <a:rPr lang="en-US" sz="2800" b="1" dirty="0"/>
              <a:t> </a:t>
            </a:r>
            <a:r>
              <a:rPr lang="en-US" sz="2800" b="1" dirty="0" err="1"/>
              <a:t>Nacional</a:t>
            </a:r>
            <a:endParaRPr lang="pt-BR" sz="2800" b="1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07" y="1124744"/>
            <a:ext cx="4996457" cy="56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o 24"/>
          <p:cNvGrpSpPr>
            <a:grpSpLocks/>
          </p:cNvGrpSpPr>
          <p:nvPr/>
        </p:nvGrpSpPr>
        <p:grpSpPr bwMode="auto">
          <a:xfrm>
            <a:off x="6200626" y="1526903"/>
            <a:ext cx="2141098" cy="3867393"/>
            <a:chOff x="4716463" y="1844675"/>
            <a:chExt cx="2017712" cy="3744913"/>
          </a:xfrm>
          <a:solidFill>
            <a:srgbClr val="0033CC"/>
          </a:solidFill>
        </p:grpSpPr>
        <p:sp>
          <p:nvSpPr>
            <p:cNvPr id="28" name="Elipse 27"/>
            <p:cNvSpPr>
              <a:spLocks noChangeArrowheads="1"/>
            </p:cNvSpPr>
            <p:nvPr/>
          </p:nvSpPr>
          <p:spPr bwMode="auto">
            <a:xfrm>
              <a:off x="5004644" y="2204746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9" name="Elipse 28"/>
            <p:cNvSpPr>
              <a:spLocks noChangeArrowheads="1"/>
            </p:cNvSpPr>
            <p:nvPr/>
          </p:nvSpPr>
          <p:spPr bwMode="auto">
            <a:xfrm>
              <a:off x="6229412" y="2492780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0" name="Elipse 29"/>
            <p:cNvSpPr>
              <a:spLocks noChangeArrowheads="1"/>
            </p:cNvSpPr>
            <p:nvPr/>
          </p:nvSpPr>
          <p:spPr bwMode="auto">
            <a:xfrm>
              <a:off x="6589637" y="2636796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1" name="Elipse 30"/>
            <p:cNvSpPr>
              <a:spLocks noChangeArrowheads="1"/>
            </p:cNvSpPr>
            <p:nvPr/>
          </p:nvSpPr>
          <p:spPr bwMode="auto">
            <a:xfrm>
              <a:off x="6589637" y="2852822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2" name="Elipse 31"/>
            <p:cNvSpPr>
              <a:spLocks noChangeArrowheads="1"/>
            </p:cNvSpPr>
            <p:nvPr/>
          </p:nvSpPr>
          <p:spPr bwMode="auto">
            <a:xfrm>
              <a:off x="6517592" y="2996838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3" name="Elipse 32"/>
            <p:cNvSpPr>
              <a:spLocks noChangeArrowheads="1"/>
            </p:cNvSpPr>
            <p:nvPr/>
          </p:nvSpPr>
          <p:spPr bwMode="auto">
            <a:xfrm>
              <a:off x="6373502" y="3212864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4" name="Elipse 33"/>
            <p:cNvSpPr>
              <a:spLocks noChangeArrowheads="1"/>
            </p:cNvSpPr>
            <p:nvPr/>
          </p:nvSpPr>
          <p:spPr bwMode="auto">
            <a:xfrm>
              <a:off x="6157366" y="3428889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5" name="Elipse 34"/>
            <p:cNvSpPr>
              <a:spLocks noChangeArrowheads="1"/>
            </p:cNvSpPr>
            <p:nvPr/>
          </p:nvSpPr>
          <p:spPr bwMode="auto">
            <a:xfrm>
              <a:off x="5725095" y="4220981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6" name="Elipse 35"/>
            <p:cNvSpPr>
              <a:spLocks noChangeArrowheads="1"/>
            </p:cNvSpPr>
            <p:nvPr/>
          </p:nvSpPr>
          <p:spPr bwMode="auto">
            <a:xfrm>
              <a:off x="5148734" y="3788931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7" name="Elipse 36"/>
            <p:cNvSpPr>
              <a:spLocks noChangeArrowheads="1"/>
            </p:cNvSpPr>
            <p:nvPr/>
          </p:nvSpPr>
          <p:spPr bwMode="auto">
            <a:xfrm>
              <a:off x="5220779" y="4653032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8" name="Elipse 37"/>
            <p:cNvSpPr>
              <a:spLocks noChangeArrowheads="1"/>
            </p:cNvSpPr>
            <p:nvPr/>
          </p:nvSpPr>
          <p:spPr bwMode="auto">
            <a:xfrm>
              <a:off x="4932599" y="5085082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39" name="Elipse 38"/>
            <p:cNvSpPr>
              <a:spLocks noChangeArrowheads="1"/>
            </p:cNvSpPr>
            <p:nvPr/>
          </p:nvSpPr>
          <p:spPr bwMode="auto">
            <a:xfrm>
              <a:off x="4716463" y="5445125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40" name="Elipse 21"/>
            <p:cNvSpPr>
              <a:spLocks noChangeArrowheads="1"/>
            </p:cNvSpPr>
            <p:nvPr/>
          </p:nvSpPr>
          <p:spPr bwMode="auto">
            <a:xfrm>
              <a:off x="5148511" y="3140931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41" name="Elipse 22"/>
            <p:cNvSpPr>
              <a:spLocks noChangeArrowheads="1"/>
            </p:cNvSpPr>
            <p:nvPr/>
          </p:nvSpPr>
          <p:spPr bwMode="auto">
            <a:xfrm>
              <a:off x="5652567" y="2636831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42" name="Elipse 23"/>
            <p:cNvSpPr>
              <a:spLocks noChangeArrowheads="1"/>
            </p:cNvSpPr>
            <p:nvPr/>
          </p:nvSpPr>
          <p:spPr bwMode="auto">
            <a:xfrm>
              <a:off x="4716463" y="1844675"/>
              <a:ext cx="144538" cy="144463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7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Resultados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4075"/>
            <a:ext cx="598543" cy="70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820" y="1109935"/>
            <a:ext cx="4001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800" b="1" dirty="0" err="1"/>
              <a:t>Inserção</a:t>
            </a:r>
            <a:r>
              <a:rPr lang="en-US" sz="2800" b="1" dirty="0"/>
              <a:t> </a:t>
            </a:r>
            <a:r>
              <a:rPr lang="en-US" sz="2800" b="1" dirty="0" err="1" smtClean="0"/>
              <a:t>Internacional</a:t>
            </a:r>
            <a:endParaRPr lang="pt-BR" sz="2800" b="1" dirty="0"/>
          </a:p>
        </p:txBody>
      </p:sp>
      <p:sp>
        <p:nvSpPr>
          <p:cNvPr id="7" name="Retângulo 19"/>
          <p:cNvSpPr>
            <a:spLocks noChangeArrowheads="1"/>
          </p:cNvSpPr>
          <p:nvPr/>
        </p:nvSpPr>
        <p:spPr bwMode="auto">
          <a:xfrm>
            <a:off x="3540125" y="6330950"/>
            <a:ext cx="2616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600" dirty="0">
                <a:latin typeface="Arial" charset="0"/>
                <a:cs typeface="Arial" charset="0"/>
              </a:rPr>
              <a:t>http://www.worldatlas.com/</a:t>
            </a:r>
          </a:p>
        </p:txBody>
      </p:sp>
      <p:pic>
        <p:nvPicPr>
          <p:cNvPr id="8" name="Picture 1" descr="world 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700213"/>
            <a:ext cx="871537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e 58"/>
          <p:cNvSpPr>
            <a:spLocks noChangeArrowheads="1"/>
          </p:cNvSpPr>
          <p:nvPr/>
        </p:nvSpPr>
        <p:spPr bwMode="auto">
          <a:xfrm>
            <a:off x="3458946" y="3990460"/>
            <a:ext cx="162358" cy="167890"/>
          </a:xfrm>
          <a:prstGeom prst="ellipse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pt-BR">
              <a:ea typeface="+mn-ea"/>
              <a:cs typeface="+mn-cs"/>
            </a:endParaRPr>
          </a:p>
        </p:txBody>
      </p:sp>
      <p:grpSp>
        <p:nvGrpSpPr>
          <p:cNvPr id="10" name="Grupo 50"/>
          <p:cNvGrpSpPr>
            <a:grpSpLocks/>
          </p:cNvGrpSpPr>
          <p:nvPr/>
        </p:nvGrpSpPr>
        <p:grpSpPr bwMode="auto">
          <a:xfrm>
            <a:off x="2586038" y="2354263"/>
            <a:ext cx="5442346" cy="2394803"/>
            <a:chOff x="2915816" y="2420888"/>
            <a:chExt cx="4845419" cy="2059330"/>
          </a:xfrm>
        </p:grpSpPr>
        <p:sp>
          <p:nvSpPr>
            <p:cNvPr id="11" name="Elipse 26"/>
            <p:cNvSpPr>
              <a:spLocks noChangeArrowheads="1"/>
            </p:cNvSpPr>
            <p:nvPr/>
          </p:nvSpPr>
          <p:spPr bwMode="auto">
            <a:xfrm>
              <a:off x="2987824" y="3573016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2" name="Elipse 37"/>
            <p:cNvSpPr>
              <a:spLocks noChangeArrowheads="1"/>
            </p:cNvSpPr>
            <p:nvPr/>
          </p:nvSpPr>
          <p:spPr bwMode="auto">
            <a:xfrm>
              <a:off x="2987824" y="3284984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3" name="Elipse 38"/>
            <p:cNvSpPr>
              <a:spLocks noChangeArrowheads="1"/>
            </p:cNvSpPr>
            <p:nvPr/>
          </p:nvSpPr>
          <p:spPr bwMode="auto">
            <a:xfrm>
              <a:off x="2915816" y="2564904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4" name="Elipse 39"/>
            <p:cNvSpPr>
              <a:spLocks noChangeArrowheads="1"/>
            </p:cNvSpPr>
            <p:nvPr/>
          </p:nvSpPr>
          <p:spPr bwMode="auto">
            <a:xfrm>
              <a:off x="4283968" y="2780928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5" name="Elipse 40"/>
            <p:cNvSpPr>
              <a:spLocks noChangeArrowheads="1"/>
            </p:cNvSpPr>
            <p:nvPr/>
          </p:nvSpPr>
          <p:spPr bwMode="auto">
            <a:xfrm>
              <a:off x="4427984" y="2708920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6" name="Elipse 41"/>
            <p:cNvSpPr>
              <a:spLocks noChangeArrowheads="1"/>
            </p:cNvSpPr>
            <p:nvPr/>
          </p:nvSpPr>
          <p:spPr bwMode="auto">
            <a:xfrm>
              <a:off x="4499992" y="2636912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7" name="Elipse 42"/>
            <p:cNvSpPr>
              <a:spLocks noChangeArrowheads="1"/>
            </p:cNvSpPr>
            <p:nvPr/>
          </p:nvSpPr>
          <p:spPr bwMode="auto">
            <a:xfrm>
              <a:off x="4644008" y="2564904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8" name="Elipse 43"/>
            <p:cNvSpPr>
              <a:spLocks noChangeArrowheads="1"/>
            </p:cNvSpPr>
            <p:nvPr/>
          </p:nvSpPr>
          <p:spPr bwMode="auto">
            <a:xfrm>
              <a:off x="4427984" y="2420888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19" name="Elipse 44"/>
            <p:cNvSpPr>
              <a:spLocks noChangeArrowheads="1"/>
            </p:cNvSpPr>
            <p:nvPr/>
          </p:nvSpPr>
          <p:spPr bwMode="auto">
            <a:xfrm>
              <a:off x="4788024" y="2420888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0" name="Elipse 46"/>
            <p:cNvSpPr>
              <a:spLocks noChangeArrowheads="1"/>
            </p:cNvSpPr>
            <p:nvPr/>
          </p:nvSpPr>
          <p:spPr bwMode="auto">
            <a:xfrm>
              <a:off x="4788024" y="2780928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1" name="Elipse 47"/>
            <p:cNvSpPr>
              <a:spLocks noChangeArrowheads="1"/>
            </p:cNvSpPr>
            <p:nvPr/>
          </p:nvSpPr>
          <p:spPr bwMode="auto">
            <a:xfrm>
              <a:off x="6804248" y="2996952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2" name="Elipse 48"/>
            <p:cNvSpPr>
              <a:spLocks noChangeArrowheads="1"/>
            </p:cNvSpPr>
            <p:nvPr/>
          </p:nvSpPr>
          <p:spPr bwMode="auto">
            <a:xfrm>
              <a:off x="6084168" y="3284984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3" name="Elipse 49"/>
            <p:cNvSpPr>
              <a:spLocks noChangeArrowheads="1"/>
            </p:cNvSpPr>
            <p:nvPr/>
          </p:nvSpPr>
          <p:spPr bwMode="auto">
            <a:xfrm>
              <a:off x="7616699" y="4335805"/>
              <a:ext cx="144536" cy="144413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19672" y="2276872"/>
            <a:ext cx="6264696" cy="2808312"/>
            <a:chOff x="1619672" y="2276872"/>
            <a:chExt cx="6264696" cy="2808312"/>
          </a:xfrm>
        </p:grpSpPr>
        <p:sp>
          <p:nvSpPr>
            <p:cNvPr id="24" name="Elipse 49"/>
            <p:cNvSpPr>
              <a:spLocks noChangeArrowheads="1"/>
            </p:cNvSpPr>
            <p:nvPr/>
          </p:nvSpPr>
          <p:spPr bwMode="auto">
            <a:xfrm>
              <a:off x="7020272" y="4509120"/>
              <a:ext cx="162342" cy="1679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5" name="Elipse 49"/>
            <p:cNvSpPr>
              <a:spLocks noChangeArrowheads="1"/>
            </p:cNvSpPr>
            <p:nvPr/>
          </p:nvSpPr>
          <p:spPr bwMode="auto">
            <a:xfrm>
              <a:off x="7722026" y="4773230"/>
              <a:ext cx="162342" cy="1679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6" name="Elipse 49"/>
            <p:cNvSpPr>
              <a:spLocks noChangeArrowheads="1"/>
            </p:cNvSpPr>
            <p:nvPr/>
          </p:nvSpPr>
          <p:spPr bwMode="auto">
            <a:xfrm>
              <a:off x="1619672" y="2276872"/>
              <a:ext cx="162342" cy="1679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7" name="Elipse 26"/>
            <p:cNvSpPr>
              <a:spLocks noChangeArrowheads="1"/>
            </p:cNvSpPr>
            <p:nvPr/>
          </p:nvSpPr>
          <p:spPr bwMode="auto">
            <a:xfrm>
              <a:off x="2969498" y="4917246"/>
              <a:ext cx="162342" cy="1679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  <p:sp>
          <p:nvSpPr>
            <p:cNvPr id="28" name="Elipse 26"/>
            <p:cNvSpPr>
              <a:spLocks noChangeArrowheads="1"/>
            </p:cNvSpPr>
            <p:nvPr/>
          </p:nvSpPr>
          <p:spPr bwMode="auto">
            <a:xfrm>
              <a:off x="1907704" y="3068960"/>
              <a:ext cx="162342" cy="167938"/>
            </a:xfrm>
            <a:prstGeom prst="ellipse">
              <a:avLst/>
            </a:prstGeom>
            <a:solidFill>
              <a:srgbClr val="FF0000"/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/>
            <a:lstStyle/>
            <a:p>
              <a:pPr>
                <a:defRPr/>
              </a:pPr>
              <a:endParaRPr lang="pt-BR"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59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960</Words>
  <Application>Microsoft Office PowerPoint</Application>
  <PresentationFormat>On-screen Show (4:3)</PresentationFormat>
  <Paragraphs>329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Tema do Office</vt:lpstr>
      <vt:lpstr>PHOTO-PAINT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Workshop Interno PRH22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Atividades do PV/PRH22</vt:lpstr>
      <vt:lpstr>Atividades do PV/PRH22</vt:lpstr>
      <vt:lpstr>Atividades do PV/PRH22</vt:lpstr>
      <vt:lpstr>Atividades do PV/PRH22</vt:lpstr>
      <vt:lpstr>Atividades do PV/PRH22</vt:lpstr>
      <vt:lpstr>Atividades do PV/PRH22</vt:lpstr>
      <vt:lpstr>Atividades do PV/PRH22</vt:lpstr>
      <vt:lpstr>Atividades do PV/PRH22</vt:lpstr>
      <vt:lpstr>Atividades do PV/PRH22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Aruzza Mabel</dc:creator>
  <cp:lastModifiedBy>pc</cp:lastModifiedBy>
  <cp:revision>84</cp:revision>
  <dcterms:created xsi:type="dcterms:W3CDTF">2010-08-04T23:03:51Z</dcterms:created>
  <dcterms:modified xsi:type="dcterms:W3CDTF">2012-10-10T17:38:48Z</dcterms:modified>
</cp:coreProperties>
</file>