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5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69D8-B8E2-406E-A20E-CD8449042A04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5BEC-7026-4506-87CA-F5A835B1AC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25573-6320-4851-ABEB-0A507D70ABB7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CBE0-83CF-452B-A7A6-E9D7E95469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597A-A8FC-4A32-8D7A-5D991F6E4F25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78B13-A5A2-4A00-8400-2AAC56922A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10272-69DD-4832-B326-FAF658CEA88D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50FE8-0459-4067-978C-B708845107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5FA32-23C0-4D04-B125-B85F2EE3A153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3DB8-F54F-4D03-BA37-44F7F63FFB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C766-F8C3-44E6-A10E-BB8D160DE47B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3E1A-21D0-4DDC-BA6F-DB8DB1405B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2DE9F-059A-4D6C-BB17-3C70E1825ABA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5722-32AA-4721-B32A-35D059D358D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05846-AEFF-4A38-85B1-3AF2156A670A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2140F-738D-4C2C-8D84-81C963CB57B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1D3AE-F726-4694-96FA-B8AA5E9089FE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07713-0C07-401C-B21E-CE4943FE4F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25183-D0DD-4933-AF8A-8BA579461B98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B05D5-3D06-47E7-A97A-945C2C6B564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6B6C83-78FD-44CA-8DDD-D37BFBB92402}" type="datetimeFigureOut">
              <a:rPr lang="pt-BR"/>
              <a:pPr>
                <a:defRPr/>
              </a:pPr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0B113C-83F3-46D2-B389-A80577D6BF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539552" y="4149080"/>
            <a:ext cx="7920880" cy="1605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 algn="just" fontAlgn="auto"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70000"/>
              <a:buFont typeface="Verdana" pitchFamily="32" charset="0"/>
              <a:buChar char="•"/>
              <a:defRPr/>
            </a:pPr>
            <a:r>
              <a:rPr lang="pt-BR" b="1" kern="0" dirty="0" smtClean="0">
                <a:latin typeface="Arial" pitchFamily="34" charset="0"/>
                <a:cs typeface="Arial" pitchFamily="34" charset="0"/>
              </a:rPr>
              <a:t>Bolsista: </a:t>
            </a:r>
            <a:r>
              <a:rPr lang="pt-BR" kern="0" dirty="0" smtClean="0">
                <a:latin typeface="Arial" pitchFamily="34" charset="0"/>
                <a:cs typeface="Arial" pitchFamily="34" charset="0"/>
              </a:rPr>
              <a:t>Hellen </a:t>
            </a:r>
            <a:r>
              <a:rPr lang="pt-BR" kern="0" dirty="0" err="1" smtClean="0">
                <a:latin typeface="Arial" pitchFamily="34" charset="0"/>
                <a:cs typeface="Arial" pitchFamily="34" charset="0"/>
              </a:rPr>
              <a:t>Priscilla</a:t>
            </a:r>
            <a:r>
              <a:rPr lang="pt-BR" kern="0" dirty="0" smtClean="0">
                <a:latin typeface="Arial" pitchFamily="34" charset="0"/>
                <a:cs typeface="Arial" pitchFamily="34" charset="0"/>
              </a:rPr>
              <a:t> Marinho Cavalcante (</a:t>
            </a:r>
            <a:r>
              <a:rPr lang="pt-BR" kern="0" dirty="0" err="1" smtClean="0">
                <a:latin typeface="Arial" pitchFamily="34" charset="0"/>
                <a:cs typeface="Arial" pitchFamily="34" charset="0"/>
              </a:rPr>
              <a:t>MSc</a:t>
            </a:r>
            <a:r>
              <a:rPr lang="pt-BR" kern="0" dirty="0" smtClean="0">
                <a:latin typeface="Arial" pitchFamily="34" charset="0"/>
                <a:cs typeface="Arial" pitchFamily="34" charset="0"/>
              </a:rPr>
              <a:t>.) –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Programa de Recursos Humanos em Direito do Petróleo, Gás Natural e Biocombustíveis (</a:t>
            </a:r>
            <a:r>
              <a:rPr lang="pt-BR" kern="0" dirty="0" smtClean="0">
                <a:latin typeface="Arial" pitchFamily="34" charset="0"/>
                <a:cs typeface="Arial" pitchFamily="34" charset="0"/>
              </a:rPr>
              <a:t>PRH-ANP n.º 36).</a:t>
            </a:r>
          </a:p>
          <a:p>
            <a:pPr marL="341313" indent="-341313" algn="just" fontAlgn="auto"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70000"/>
              <a:buFont typeface="Verdana" pitchFamily="32" charset="0"/>
              <a:buChar char="•"/>
              <a:defRPr/>
            </a:pPr>
            <a:endParaRPr lang="pt-BR" kern="0" dirty="0">
              <a:latin typeface="Arial" pitchFamily="34" charset="0"/>
              <a:cs typeface="Arial" pitchFamily="34" charset="0"/>
            </a:endParaRPr>
          </a:p>
          <a:p>
            <a:pPr marL="341313" indent="-341313" algn="just" fontAlgn="auto"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70000"/>
              <a:buFont typeface="Verdana" pitchFamily="32" charset="0"/>
              <a:buChar char="•"/>
              <a:defRPr/>
            </a:pPr>
            <a:r>
              <a:rPr lang="pt-BR" b="1" kern="0" dirty="0" smtClean="0">
                <a:latin typeface="Arial" pitchFamily="34" charset="0"/>
                <a:cs typeface="Arial" pitchFamily="34" charset="0"/>
              </a:rPr>
              <a:t>Orientador</a:t>
            </a:r>
            <a:r>
              <a:rPr lang="pt-BR" b="1" kern="0" dirty="0">
                <a:latin typeface="Arial" pitchFamily="34" charset="0"/>
                <a:cs typeface="Arial" pitchFamily="34" charset="0"/>
              </a:rPr>
              <a:t>: </a:t>
            </a:r>
            <a:r>
              <a:rPr lang="pt-BR" kern="0" dirty="0">
                <a:latin typeface="Arial" pitchFamily="34" charset="0"/>
                <a:cs typeface="Arial" pitchFamily="34" charset="0"/>
              </a:rPr>
              <a:t>Prof. </a:t>
            </a:r>
            <a:r>
              <a:rPr lang="pt-BR" kern="0" dirty="0" smtClean="0">
                <a:latin typeface="Arial" pitchFamily="34" charset="0"/>
                <a:cs typeface="Arial" pitchFamily="34" charset="0"/>
              </a:rPr>
              <a:t>Dr</a:t>
            </a:r>
            <a:r>
              <a:rPr lang="pt-BR" kern="0" dirty="0">
                <a:latin typeface="Arial" pitchFamily="34" charset="0"/>
                <a:cs typeface="Arial" pitchFamily="34" charset="0"/>
              </a:rPr>
              <a:t>. </a:t>
            </a:r>
            <a:r>
              <a:rPr lang="pt-BR" kern="0" dirty="0" err="1" smtClean="0">
                <a:latin typeface="Arial" pitchFamily="34" charset="0"/>
                <a:cs typeface="Arial" pitchFamily="34" charset="0"/>
              </a:rPr>
              <a:t>Yanko</a:t>
            </a:r>
            <a:r>
              <a:rPr lang="pt-BR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kern="0" dirty="0" err="1" smtClean="0">
                <a:latin typeface="Arial" pitchFamily="34" charset="0"/>
                <a:cs typeface="Arial" pitchFamily="34" charset="0"/>
              </a:rPr>
              <a:t>Marcius</a:t>
            </a:r>
            <a:r>
              <a:rPr lang="pt-BR" kern="0" dirty="0" smtClean="0">
                <a:latin typeface="Arial" pitchFamily="34" charset="0"/>
                <a:cs typeface="Arial" pitchFamily="34" charset="0"/>
              </a:rPr>
              <a:t> de Alencar Xavier.</a:t>
            </a:r>
            <a:endParaRPr lang="pt-BR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51520" y="1710099"/>
            <a:ext cx="84978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t-BR" sz="2800" b="1" dirty="0" smtClean="0"/>
              <a:t>O SISTEMA DE CERTIFICAÇÃO AMBIENTAL DOS BIOCOMBUSTÍVEIS BRASILEIROS SOB O PRISMA DO PRINCÍPIO DO DESENVOLVIMENTO SUSTENTÁVEL</a:t>
            </a:r>
            <a:endParaRPr lang="pt-BR" sz="2800" dirty="0"/>
          </a:p>
        </p:txBody>
      </p:sp>
      <p:sp>
        <p:nvSpPr>
          <p:cNvPr id="3076" name="CaixaDeTexto 17"/>
          <p:cNvSpPr txBox="1">
            <a:spLocks noChangeArrowheads="1"/>
          </p:cNvSpPr>
          <p:nvPr/>
        </p:nvSpPr>
        <p:spPr bwMode="auto">
          <a:xfrm>
            <a:off x="179388" y="6453188"/>
            <a:ext cx="8569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b="1" dirty="0" smtClean="0">
                <a:latin typeface="Calibri" pitchFamily="34" charset="0"/>
              </a:rPr>
              <a:t>Reunião Anual de Avaliação dos </a:t>
            </a:r>
            <a:r>
              <a:rPr lang="pt-BR" b="1" dirty="0" err="1" smtClean="0">
                <a:latin typeface="Calibri" pitchFamily="34" charset="0"/>
              </a:rPr>
              <a:t>PRH’s</a:t>
            </a:r>
            <a:r>
              <a:rPr lang="pt-BR" b="1" dirty="0" smtClean="0">
                <a:latin typeface="Calibri" pitchFamily="34" charset="0"/>
              </a:rPr>
              <a:t> N-NE 2012, Natal/RN</a:t>
            </a:r>
            <a:r>
              <a:rPr lang="pt-BR" b="1" dirty="0">
                <a:latin typeface="Calibri" pitchFamily="34" charset="0"/>
              </a:rPr>
              <a:t>, </a:t>
            </a:r>
            <a:r>
              <a:rPr lang="pt-BR" b="1" dirty="0" smtClean="0">
                <a:latin typeface="Calibri" pitchFamily="34" charset="0"/>
              </a:rPr>
              <a:t>10 </a:t>
            </a:r>
            <a:r>
              <a:rPr lang="pt-BR" b="1" dirty="0">
                <a:latin typeface="Calibri" pitchFamily="34" charset="0"/>
              </a:rPr>
              <a:t>e </a:t>
            </a:r>
            <a:r>
              <a:rPr lang="pt-BR" b="1" dirty="0" smtClean="0">
                <a:latin typeface="Calibri" pitchFamily="34" charset="0"/>
              </a:rPr>
              <a:t>11 </a:t>
            </a:r>
            <a:r>
              <a:rPr lang="pt-BR" b="1" dirty="0">
                <a:latin typeface="Calibri" pitchFamily="34" charset="0"/>
              </a:rPr>
              <a:t>de </a:t>
            </a:r>
            <a:r>
              <a:rPr lang="pt-BR" b="1" dirty="0" smtClean="0">
                <a:latin typeface="Calibri" pitchFamily="34" charset="0"/>
              </a:rPr>
              <a:t>Outubro</a:t>
            </a:r>
            <a:endParaRPr lang="pt-BR" b="1" dirty="0"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 bwMode="auto">
          <a:xfrm>
            <a:off x="164178" y="71414"/>
            <a:ext cx="8818324" cy="85551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pic>
        <p:nvPicPr>
          <p:cNvPr id="3081" name="Imagem 8" descr="logoANP_h_fundobranco_c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7407" y="59140"/>
            <a:ext cx="1662113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Imagem 9" descr="PRH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4182" y="58346"/>
            <a:ext cx="16732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Imagem 10" descr="cabeçalho RAA 2010-ok.jpg"/>
          <p:cNvPicPr>
            <a:picLocks noChangeAspect="1"/>
          </p:cNvPicPr>
          <p:nvPr/>
        </p:nvPicPr>
        <p:blipFill>
          <a:blip r:embed="rId4" cstate="print"/>
          <a:srcRect l="20262" t="7106" r="64133" b="5139"/>
          <a:stretch>
            <a:fillRect/>
          </a:stretch>
        </p:blipFill>
        <p:spPr bwMode="auto">
          <a:xfrm>
            <a:off x="2844057" y="58346"/>
            <a:ext cx="1143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m 9" descr="fine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19777" y="58708"/>
            <a:ext cx="1183644" cy="720000"/>
          </a:xfrm>
          <a:prstGeom prst="rect">
            <a:avLst/>
          </a:prstGeom>
        </p:spPr>
      </p:pic>
      <p:pic>
        <p:nvPicPr>
          <p:cNvPr id="12" name="Imagem 11" descr="logo_raa_2012_sem_UFRN_bc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331" y="4708"/>
            <a:ext cx="1118807" cy="828000"/>
          </a:xfrm>
          <a:prstGeom prst="rect">
            <a:avLst/>
          </a:prstGeom>
        </p:spPr>
      </p:pic>
      <p:pic>
        <p:nvPicPr>
          <p:cNvPr id="2" name="Picture 2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116632"/>
            <a:ext cx="1440160" cy="72434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1. Motivação/Desafios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0"/>
            <a:ext cx="1118807" cy="828000"/>
          </a:xfrm>
          <a:prstGeom prst="rect">
            <a:avLst/>
          </a:prstGeom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51520" y="908720"/>
            <a:ext cx="8429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 smtClean="0"/>
              <a:t> Motivação: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pt-BR" sz="2800" dirty="0" smtClean="0"/>
              <a:t> Fontes alternativas aos combustíveis fósseis;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pt-BR" sz="2800" dirty="0" smtClean="0"/>
              <a:t> Posição privilegiada do Brasil no cenário mundial dos biocombustíveis;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pt-BR" sz="2800" dirty="0" smtClean="0"/>
              <a:t> Contemporaneidade do assunto;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pt-BR" sz="2800" dirty="0" smtClean="0"/>
              <a:t> Pesquisas já desenvolvidas</a:t>
            </a:r>
            <a:r>
              <a:rPr lang="pt-BR" sz="2800" dirty="0" smtClean="0"/>
              <a:t>;</a:t>
            </a:r>
            <a:endParaRPr lang="pt-BR" sz="2800" dirty="0" smtClean="0"/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 smtClean="0"/>
              <a:t> Desafio:</a:t>
            </a:r>
          </a:p>
          <a:p>
            <a:pPr lvl="1" algn="just">
              <a:lnSpc>
                <a:spcPct val="150000"/>
              </a:lnSpc>
              <a:buFont typeface="Courier New" pitchFamily="49" charset="0"/>
              <a:buChar char="o"/>
            </a:pPr>
            <a:r>
              <a:rPr lang="pt-BR" sz="2800" dirty="0" smtClean="0"/>
              <a:t> Escassez de bibliografia especializada.</a:t>
            </a:r>
          </a:p>
        </p:txBody>
      </p:sp>
      <p:pic>
        <p:nvPicPr>
          <p:cNvPr id="11" name="Picture 2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16632"/>
            <a:ext cx="1440160" cy="724341"/>
          </a:xfrm>
          <a:prstGeom prst="rect">
            <a:avLst/>
          </a:prstGeom>
          <a:noFill/>
        </p:spPr>
      </p:pic>
      <p:pic>
        <p:nvPicPr>
          <p:cNvPr id="13" name="Imagem 12" descr="biofue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068960"/>
            <a:ext cx="2266950" cy="20193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2. Objetivos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0"/>
            <a:ext cx="1118807" cy="828000"/>
          </a:xfrm>
          <a:prstGeom prst="rect">
            <a:avLst/>
          </a:prstGeom>
        </p:spPr>
      </p:pic>
      <p:pic>
        <p:nvPicPr>
          <p:cNvPr id="11" name="Picture 2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16632"/>
            <a:ext cx="1440160" cy="724341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251520" y="1196752"/>
            <a:ext cx="855079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Identificar e analisar os instrumentos jurídicos que respaldam a produção e utilização dos biocombustíveis brasileiros (etanol e biodiesel);</a:t>
            </a:r>
          </a:p>
          <a:p>
            <a:pPr marL="342900" indent="-342900" algn="just"/>
            <a:r>
              <a:rPr lang="pt-BR" sz="2800" dirty="0" smtClean="0"/>
              <a:t>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Definir quais os critérios a serem utilizados e quem deverá participar da elaboração do modelo de certificação;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Averiguar de que forma a certificação pode contribuir para o alcance do desenvolvimento sustentável pelo Brasil; </a:t>
            </a:r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01600"/>
            <a:ext cx="6192838" cy="749300"/>
          </a:xfrm>
        </p:spPr>
        <p:txBody>
          <a:bodyPr lIns="0" tIns="0" rIns="0" bIns="0"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2. Objetivos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0"/>
            <a:ext cx="1118807" cy="828000"/>
          </a:xfrm>
          <a:prstGeom prst="rect">
            <a:avLst/>
          </a:prstGeom>
        </p:spPr>
      </p:pic>
      <p:pic>
        <p:nvPicPr>
          <p:cNvPr id="11" name="Picture 2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16632"/>
            <a:ext cx="1440160" cy="724341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539552" y="1556792"/>
            <a:ext cx="795637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Realizar um estudo de caso das iniciativas de certificação já existentes;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Determinar as possíveis consequências para o Brasil, no âmbito do comércio internacional, advindas da adoção de um sistema de certificação dos biocombustíveis.</a:t>
            </a:r>
          </a:p>
          <a:p>
            <a:endParaRPr lang="pt-BR" dirty="0"/>
          </a:p>
        </p:txBody>
      </p:sp>
      <p:pic>
        <p:nvPicPr>
          <p:cNvPr id="14" name="Imagem 13" descr="ca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4797152"/>
            <a:ext cx="4770834" cy="16710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15" name="Imagem 14" descr="cer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48264" y="4509120"/>
            <a:ext cx="1238250" cy="1600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332656"/>
            <a:ext cx="6193383" cy="288032"/>
          </a:xfrm>
        </p:spPr>
        <p:txBody>
          <a:bodyPr lIns="0" tIns="0" rIns="0" bIns="0"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chemeClr val="tx2">
                    <a:lumMod val="75000"/>
                  </a:schemeClr>
                </a:solidFill>
              </a:rPr>
              <a:t>3. Aplicação na indústria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0"/>
            <a:ext cx="1118807" cy="828000"/>
          </a:xfrm>
          <a:prstGeom prst="rect">
            <a:avLst/>
          </a:prstGeom>
        </p:spPr>
      </p:pic>
      <p:pic>
        <p:nvPicPr>
          <p:cNvPr id="11" name="Picture 2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16632"/>
            <a:ext cx="1440160" cy="724341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539552" y="1700808"/>
            <a:ext cx="795637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Ganhos ambientais e sociais;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Maior transparência para os consumidores;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Competitividade internacional;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“</a:t>
            </a:r>
            <a:r>
              <a:rPr lang="pt-BR" sz="2800" dirty="0" err="1" smtClean="0"/>
              <a:t>Commoditização</a:t>
            </a:r>
            <a:r>
              <a:rPr lang="pt-BR" sz="2800" dirty="0" smtClean="0"/>
              <a:t>” do etanol.</a:t>
            </a:r>
          </a:p>
          <a:p>
            <a:endParaRPr lang="pt-BR" dirty="0"/>
          </a:p>
        </p:txBody>
      </p:sp>
      <p:pic>
        <p:nvPicPr>
          <p:cNvPr id="10" name="Imagem 9" descr="n_metade_biodiesel_54223160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725144"/>
            <a:ext cx="3079958" cy="158417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6632"/>
            <a:ext cx="6193383" cy="648072"/>
          </a:xfrm>
        </p:spPr>
        <p:txBody>
          <a:bodyPr lIns="0" tIns="0" rIns="0" bIns="0"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chemeClr val="tx2">
                    <a:lumMod val="75000"/>
                  </a:schemeClr>
                </a:solidFill>
              </a:rPr>
              <a:t>4. Resultados esperados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0"/>
            <a:ext cx="1118807" cy="828000"/>
          </a:xfrm>
          <a:prstGeom prst="rect">
            <a:avLst/>
          </a:prstGeom>
        </p:spPr>
      </p:pic>
      <p:pic>
        <p:nvPicPr>
          <p:cNvPr id="11" name="Picture 2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16632"/>
            <a:ext cx="1440160" cy="724341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395536" y="1318022"/>
            <a:ext cx="795637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Determinar se e quais alterações devem ser realizadas na legislação nacional;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Definir quais os atores participantes do processo de certificação e qual o modelo mais pertinente;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800" dirty="0" smtClean="0"/>
              <a:t>Demonstrar que as vantagens provenientes da adoção de um modelo </a:t>
            </a:r>
            <a:r>
              <a:rPr lang="pt-BR" sz="2800" dirty="0" err="1" smtClean="0"/>
              <a:t>certificatório</a:t>
            </a:r>
            <a:r>
              <a:rPr lang="pt-BR" sz="2800" dirty="0" smtClean="0"/>
              <a:t> superam as desvantagens.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auto">
          <a:xfrm>
            <a:off x="179388" y="71438"/>
            <a:ext cx="8818562" cy="855662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16632"/>
            <a:ext cx="6193383" cy="648072"/>
          </a:xfrm>
        </p:spPr>
        <p:txBody>
          <a:bodyPr lIns="0" tIns="0" rIns="0" bIns="0"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pt-BR" sz="4000" b="1" dirty="0" smtClean="0">
                <a:solidFill>
                  <a:schemeClr val="tx2">
                    <a:lumMod val="75000"/>
                  </a:schemeClr>
                </a:solidFill>
              </a:rPr>
              <a:t>5. Agradecimentos</a:t>
            </a:r>
          </a:p>
        </p:txBody>
      </p:sp>
      <p:pic>
        <p:nvPicPr>
          <p:cNvPr id="8" name="Imagem 7" descr="logo_raa_2012_sem_UFRN_b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0"/>
            <a:ext cx="1118807" cy="828000"/>
          </a:xfrm>
          <a:prstGeom prst="rect">
            <a:avLst/>
          </a:prstGeom>
        </p:spPr>
      </p:pic>
      <p:pic>
        <p:nvPicPr>
          <p:cNvPr id="11" name="Picture 2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16632"/>
            <a:ext cx="1440160" cy="724341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539552" y="1700808"/>
            <a:ext cx="79563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pPr marL="342900" indent="-342900" algn="just">
              <a:buFont typeface="Arial" pitchFamily="34" charset="0"/>
              <a:buChar char="•"/>
            </a:pPr>
            <a:endParaRPr lang="pt-BR" sz="2800" dirty="0" smtClean="0"/>
          </a:p>
          <a:p>
            <a:endParaRPr lang="pt-BR" dirty="0"/>
          </a:p>
        </p:txBody>
      </p:sp>
      <p:pic>
        <p:nvPicPr>
          <p:cNvPr id="1026" name="Picture 2" descr="C:\Users\Wagner\Documents\Textos\UFRN\Mestrado\Logos\fine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268760"/>
            <a:ext cx="2924175" cy="1562100"/>
          </a:xfrm>
          <a:prstGeom prst="rect">
            <a:avLst/>
          </a:prstGeom>
          <a:noFill/>
        </p:spPr>
      </p:pic>
      <p:pic>
        <p:nvPicPr>
          <p:cNvPr id="1027" name="Picture 3" descr="C:\Users\Wagner\Documents\Textos\UFRN\Mestrado\Logos\petrobr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1556792"/>
            <a:ext cx="2000250" cy="1181100"/>
          </a:xfrm>
          <a:prstGeom prst="rect">
            <a:avLst/>
          </a:prstGeom>
          <a:noFill/>
        </p:spPr>
      </p:pic>
      <p:pic>
        <p:nvPicPr>
          <p:cNvPr id="1028" name="Picture 4" descr="C:\Users\Wagner\Documents\Textos\UFRN\Mestrado\Logos\anp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3429000"/>
            <a:ext cx="2790825" cy="1638300"/>
          </a:xfrm>
          <a:prstGeom prst="rect">
            <a:avLst/>
          </a:prstGeom>
          <a:noFill/>
        </p:spPr>
      </p:pic>
      <p:pic>
        <p:nvPicPr>
          <p:cNvPr id="1029" name="Picture 5" descr="C:\Users\Wagner\Documents\Textos\UFRN\Mestrado\Logos\prh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429000"/>
            <a:ext cx="2736304" cy="1376248"/>
          </a:xfrm>
          <a:prstGeom prst="rect">
            <a:avLst/>
          </a:prstGeom>
          <a:noFill/>
        </p:spPr>
      </p:pic>
      <p:sp>
        <p:nvSpPr>
          <p:cNvPr id="13" name="CaixaDeTexto 12"/>
          <p:cNvSpPr txBox="1"/>
          <p:nvPr/>
        </p:nvSpPr>
        <p:spPr>
          <a:xfrm>
            <a:off x="1835696" y="5445224"/>
            <a:ext cx="5628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Contato: hellen.cav@gmail.com</a:t>
            </a:r>
            <a:endParaRPr lang="pt-BR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292</Words>
  <Application>Microsoft Office PowerPoint</Application>
  <PresentationFormat>Apresentação na tela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1. Motivação/Desafios</vt:lpstr>
      <vt:lpstr>2. Objetivos</vt:lpstr>
      <vt:lpstr>2. Objetivos</vt:lpstr>
      <vt:lpstr>3. Aplicação na indústria</vt:lpstr>
      <vt:lpstr>4. Resultados esperados</vt:lpstr>
      <vt:lpstr>5. Agradecimentos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Aruzza Mabel</dc:creator>
  <cp:lastModifiedBy>Wagner</cp:lastModifiedBy>
  <cp:revision>82</cp:revision>
  <dcterms:created xsi:type="dcterms:W3CDTF">2010-08-04T23:03:51Z</dcterms:created>
  <dcterms:modified xsi:type="dcterms:W3CDTF">2012-10-11T01:26:28Z</dcterms:modified>
</cp:coreProperties>
</file>