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4" r:id="rId3"/>
    <p:sldId id="283" r:id="rId4"/>
    <p:sldId id="282" r:id="rId5"/>
    <p:sldId id="284" r:id="rId6"/>
    <p:sldId id="257" r:id="rId7"/>
    <p:sldId id="265" r:id="rId8"/>
    <p:sldId id="268" r:id="rId9"/>
    <p:sldId id="286" r:id="rId10"/>
    <p:sldId id="281" r:id="rId11"/>
    <p:sldId id="274" r:id="rId12"/>
    <p:sldId id="277" r:id="rId13"/>
    <p:sldId id="285" r:id="rId14"/>
    <p:sldId id="287" r:id="rId15"/>
    <p:sldId id="291" r:id="rId16"/>
    <p:sldId id="289" r:id="rId17"/>
    <p:sldId id="290" r:id="rId18"/>
    <p:sldId id="288" r:id="rId19"/>
    <p:sldId id="266" r:id="rId20"/>
    <p:sldId id="271" r:id="rId21"/>
    <p:sldId id="270" r:id="rId22"/>
    <p:sldId id="272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324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569D8-B8E2-406E-A20E-CD8449042A04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5BEC-7026-4506-87CA-F5A835B1AC7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25573-6320-4851-ABEB-0A507D70ABB7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CBE0-83CF-452B-A7A6-E9D7E95469D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F597A-A8FC-4A32-8D7A-5D991F6E4F25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78B13-A5A2-4A00-8400-2AAC56922A9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10272-69DD-4832-B326-FAF658CEA88D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50FE8-0459-4067-978C-B7088451070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5FA32-23C0-4D04-B125-B85F2EE3A153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53DB8-F54F-4D03-BA37-44F7F63FFB3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1C766-F8C3-44E6-A10E-BB8D160DE47B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B3E1A-21D0-4DDC-BA6F-DB8DB1405B3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2DE9F-059A-4D6C-BB17-3C70E1825ABA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5722-32AA-4721-B32A-35D059D358D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05846-AEFF-4A38-85B1-3AF2156A670A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2140F-738D-4C2C-8D84-81C963CB57B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1D3AE-F726-4694-96FA-B8AA5E9089FE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07713-0C07-401C-B21E-CE4943FE4F5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5183-D0DD-4933-AF8A-8BA579461B98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05D5-3D06-47E7-A97A-945C2C6B564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6B6C83-78FD-44CA-8DDD-D37BFBB92402}" type="datetimeFigureOut">
              <a:rPr lang="pt-BR"/>
              <a:pPr>
                <a:defRPr/>
              </a:pPr>
              <a:t>11/10/2012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0B113C-83F3-46D2-B389-A80577D6BFB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907704" y="3645024"/>
            <a:ext cx="68770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pt-BR" sz="2000" b="1" dirty="0" smtClean="0"/>
              <a:t>Comitê Gestor: </a:t>
            </a:r>
          </a:p>
          <a:p>
            <a:pPr>
              <a:lnSpc>
                <a:spcPct val="80000"/>
              </a:lnSpc>
            </a:pPr>
            <a:endParaRPr lang="pt-BR" sz="2000" dirty="0" smtClean="0"/>
          </a:p>
          <a:p>
            <a:pPr>
              <a:lnSpc>
                <a:spcPct val="80000"/>
              </a:lnSpc>
            </a:pPr>
            <a:r>
              <a:rPr lang="pt-BR" sz="2000" dirty="0" smtClean="0"/>
              <a:t>Hosiberto Batista de Sant´Ana (DEQ/UFC) – Coordenador</a:t>
            </a:r>
          </a:p>
          <a:p>
            <a:pPr>
              <a:lnSpc>
                <a:spcPct val="80000"/>
              </a:lnSpc>
            </a:pPr>
            <a:r>
              <a:rPr lang="pt-BR" sz="2000" dirty="0" smtClean="0"/>
              <a:t>Flávio Vasconcelos de Souza – PV </a:t>
            </a:r>
          </a:p>
          <a:p>
            <a:pPr>
              <a:lnSpc>
                <a:spcPct val="80000"/>
              </a:lnSpc>
            </a:pPr>
            <a:endParaRPr lang="pt-BR" sz="2000" dirty="0" smtClean="0"/>
          </a:p>
          <a:p>
            <a:pPr>
              <a:lnSpc>
                <a:spcPct val="80000"/>
              </a:lnSpc>
            </a:pPr>
            <a:r>
              <a:rPr lang="pt-BR" sz="2000" dirty="0" smtClean="0"/>
              <a:t>Célio  Loureiro Cavalcante Jr. (DEQ/UFC)</a:t>
            </a:r>
          </a:p>
          <a:p>
            <a:pPr>
              <a:lnSpc>
                <a:spcPct val="80000"/>
              </a:lnSpc>
            </a:pPr>
            <a:r>
              <a:rPr lang="pt-BR" sz="2000" dirty="0" smtClean="0"/>
              <a:t>Jorge Barbosa Soares (DET/UFC)</a:t>
            </a:r>
          </a:p>
          <a:p>
            <a:pPr>
              <a:lnSpc>
                <a:spcPct val="80000"/>
              </a:lnSpc>
            </a:pPr>
            <a:r>
              <a:rPr lang="pt-BR" sz="2000" dirty="0" smtClean="0"/>
              <a:t>Hélio Cordeiro de Miranda (DEMM/UFC)</a:t>
            </a:r>
            <a:endParaRPr lang="pt-BR" sz="2000" b="1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95536" y="1124744"/>
            <a:ext cx="820960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2806700" algn="ctr"/>
                <a:tab pos="5611813" algn="r"/>
              </a:tabLst>
            </a:pPr>
            <a:r>
              <a:rPr lang="pt-BR" sz="3200" b="1" i="1" dirty="0">
                <a:cs typeface="Times New Roman" pitchFamily="18" charset="0"/>
              </a:rPr>
              <a:t>PROGRAMA INSTITUCIONAL DE FORMAÇÃO DE RECURSOS HUMANOS EM ENGENHARIA E CIÊNCIAS DO PETRÓLEO E GÁS NATURAL – PRH 31</a:t>
            </a:r>
          </a:p>
        </p:txBody>
      </p:sp>
      <p:sp>
        <p:nvSpPr>
          <p:cNvPr id="3076" name="CaixaDeTexto 17"/>
          <p:cNvSpPr txBox="1">
            <a:spLocks noChangeArrowheads="1"/>
          </p:cNvSpPr>
          <p:nvPr/>
        </p:nvSpPr>
        <p:spPr bwMode="auto">
          <a:xfrm>
            <a:off x="179388" y="6453188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 smtClean="0">
                <a:latin typeface="Calibri" pitchFamily="34" charset="0"/>
              </a:rPr>
              <a:t>Reunião </a:t>
            </a:r>
            <a:r>
              <a:rPr lang="pt-BR" dirty="0" err="1" smtClean="0">
                <a:latin typeface="Calibri" pitchFamily="34" charset="0"/>
              </a:rPr>
              <a:t>Annual</a:t>
            </a:r>
            <a:r>
              <a:rPr lang="pt-BR" dirty="0" smtClean="0">
                <a:latin typeface="Calibri" pitchFamily="34" charset="0"/>
              </a:rPr>
              <a:t> de Avaliação dos </a:t>
            </a:r>
            <a:r>
              <a:rPr lang="pt-BR" dirty="0" err="1" smtClean="0">
                <a:latin typeface="Calibri" pitchFamily="34" charset="0"/>
              </a:rPr>
              <a:t>PRH´</a:t>
            </a:r>
            <a:r>
              <a:rPr lang="pt-BR" dirty="0" smtClean="0">
                <a:latin typeface="Calibri" pitchFamily="34" charset="0"/>
              </a:rPr>
              <a:t>s N-NE 2012, Natal/RN</a:t>
            </a:r>
            <a:r>
              <a:rPr lang="pt-BR" dirty="0">
                <a:latin typeface="Calibri" pitchFamily="34" charset="0"/>
              </a:rPr>
              <a:t>, </a:t>
            </a:r>
            <a:r>
              <a:rPr lang="pt-BR" dirty="0" smtClean="0">
                <a:latin typeface="Calibri" pitchFamily="34" charset="0"/>
              </a:rPr>
              <a:t>10 </a:t>
            </a:r>
            <a:r>
              <a:rPr lang="pt-BR" dirty="0">
                <a:latin typeface="Calibri" pitchFamily="34" charset="0"/>
              </a:rPr>
              <a:t>e </a:t>
            </a:r>
            <a:r>
              <a:rPr lang="pt-BR" dirty="0" smtClean="0">
                <a:latin typeface="Calibri" pitchFamily="34" charset="0"/>
              </a:rPr>
              <a:t>11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Outubro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 bwMode="auto">
          <a:xfrm>
            <a:off x="164178" y="71414"/>
            <a:ext cx="8818324" cy="85551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081" name="Imagem 8" descr="logoANP_h_fundobranco_c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7407" y="59140"/>
            <a:ext cx="16621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Imagem 9" descr="PRH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4182" y="58346"/>
            <a:ext cx="1673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Imagem 10" descr="cabeçalho RAA 2010-ok.jpg"/>
          <p:cNvPicPr>
            <a:picLocks noChangeAspect="1"/>
          </p:cNvPicPr>
          <p:nvPr/>
        </p:nvPicPr>
        <p:blipFill>
          <a:blip r:embed="rId4" cstate="print"/>
          <a:srcRect l="20262" t="7106" r="64133" b="5139"/>
          <a:stretch>
            <a:fillRect/>
          </a:stretch>
        </p:blipFill>
        <p:spPr bwMode="auto">
          <a:xfrm>
            <a:off x="2844057" y="58346"/>
            <a:ext cx="1143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 descr="fine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19777" y="58708"/>
            <a:ext cx="1183644" cy="720000"/>
          </a:xfrm>
          <a:prstGeom prst="rect">
            <a:avLst/>
          </a:prstGeom>
        </p:spPr>
      </p:pic>
      <p:pic>
        <p:nvPicPr>
          <p:cNvPr id="12" name="Imagem 11" descr="logo_raa_2012_sem_UFRN_bc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5331" y="4708"/>
            <a:ext cx="1118807" cy="828000"/>
          </a:xfrm>
          <a:prstGeom prst="rect">
            <a:avLst/>
          </a:prstGeom>
        </p:spPr>
      </p:pic>
      <p:pic>
        <p:nvPicPr>
          <p:cNvPr id="13" name="Imagem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560153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dirty="0" smtClean="0"/>
          </a:p>
          <a:p>
            <a:pPr>
              <a:spcAft>
                <a:spcPts val="600"/>
              </a:spcAft>
            </a:pPr>
            <a:r>
              <a:rPr lang="pt-BR" sz="1600" dirty="0"/>
              <a:t>TRABALHO DE CAMPO						01</a:t>
            </a:r>
          </a:p>
          <a:p>
            <a:pPr>
              <a:spcAft>
                <a:spcPts val="600"/>
              </a:spcAft>
            </a:pPr>
            <a:r>
              <a:rPr lang="pt-BR" sz="1600" dirty="0" smtClean="0"/>
              <a:t>NOVOS PROGRAMAS DE ESTÁGIOS FIRMADOS</a:t>
            </a:r>
            <a:r>
              <a:rPr lang="pt-BR" sz="1600" dirty="0"/>
              <a:t>			</a:t>
            </a:r>
            <a:r>
              <a:rPr lang="pt-BR" sz="1600" dirty="0" smtClean="0"/>
              <a:t>02</a:t>
            </a:r>
            <a:endParaRPr lang="pt-BR" sz="1600" dirty="0"/>
          </a:p>
          <a:p>
            <a:pPr>
              <a:spcAft>
                <a:spcPts val="600"/>
              </a:spcAft>
            </a:pPr>
            <a:endParaRPr lang="pt-BR" sz="1600" dirty="0"/>
          </a:p>
          <a:p>
            <a:pPr>
              <a:spcAft>
                <a:spcPts val="600"/>
              </a:spcAft>
            </a:pPr>
            <a:r>
              <a:rPr lang="pt-BR" sz="1600" dirty="0"/>
              <a:t>REDES DE COOPERAÇÃO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pt-BR" sz="1600" dirty="0" smtClean="0"/>
              <a:t>Rede </a:t>
            </a:r>
            <a:r>
              <a:rPr lang="pt-BR" sz="1600" dirty="0"/>
              <a:t>de Asfalto N/NE – </a:t>
            </a:r>
            <a:r>
              <a:rPr lang="pt-BR" sz="1600" dirty="0" smtClean="0"/>
              <a:t>UFC, </a:t>
            </a:r>
            <a:r>
              <a:rPr lang="pt-BR" sz="1600" dirty="0"/>
              <a:t>UFS, UFAM, UEMA, Unifacs, UFBA, UPE, UFPA, UFM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pt-BR" sz="1600" dirty="0" smtClean="0"/>
              <a:t>Rede </a:t>
            </a:r>
            <a:r>
              <a:rPr lang="pt-BR" sz="1600" dirty="0"/>
              <a:t>de Bioprodutos – UFC, UFRJ, Unicamp, UFF, UFAM,  Embrapa, IPT, Fiocruz, UFRN, Unb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pt-BR" sz="1600" dirty="0" smtClean="0"/>
              <a:t>Rede </a:t>
            </a:r>
            <a:r>
              <a:rPr lang="pt-BR" sz="1600" dirty="0"/>
              <a:t>de Lubrificantes N/NE – UFC, UFRN, UFPE, UFPB, UFMA, UNIFACS, UFS, UFPI, UFPA, UFRO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pt-BR" sz="1600" dirty="0" smtClean="0"/>
              <a:t>Rede </a:t>
            </a:r>
            <a:r>
              <a:rPr lang="pt-BR" sz="1600" dirty="0"/>
              <a:t>N/NE de União e Revestimento de Materiais – UFC, UFPA, UFCG, </a:t>
            </a:r>
            <a:r>
              <a:rPr lang="pt-BR" sz="1600" dirty="0" smtClean="0"/>
              <a:t>UFBA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err="1" smtClean="0"/>
              <a:t>Projeto</a:t>
            </a:r>
            <a:r>
              <a:rPr lang="en-US" sz="1600" dirty="0" smtClean="0"/>
              <a:t> de </a:t>
            </a:r>
            <a:r>
              <a:rPr lang="en-US" sz="1600" dirty="0" err="1" smtClean="0"/>
              <a:t>Operação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Condição</a:t>
            </a:r>
            <a:r>
              <a:rPr lang="en-US" sz="1600" dirty="0" smtClean="0"/>
              <a:t> Sub-Sal (</a:t>
            </a:r>
            <a:r>
              <a:rPr lang="en-US" sz="1600" dirty="0" err="1" smtClean="0"/>
              <a:t>Emulsão</a:t>
            </a:r>
            <a:r>
              <a:rPr lang="en-US" sz="1600" dirty="0" smtClean="0"/>
              <a:t>, </a:t>
            </a:r>
            <a:r>
              <a:rPr lang="en-US" sz="1600" dirty="0" err="1" smtClean="0"/>
              <a:t>Porosimetria</a:t>
            </a:r>
            <a:r>
              <a:rPr lang="en-US" sz="1600" dirty="0" smtClean="0"/>
              <a:t> e </a:t>
            </a:r>
            <a:r>
              <a:rPr lang="en-US" sz="1600" dirty="0" err="1" smtClean="0"/>
              <a:t>Remoão</a:t>
            </a:r>
            <a:r>
              <a:rPr lang="en-US" sz="1600" dirty="0" smtClean="0"/>
              <a:t> de H</a:t>
            </a:r>
            <a:r>
              <a:rPr lang="en-US" sz="1200" dirty="0" smtClean="0"/>
              <a:t>2</a:t>
            </a:r>
            <a:r>
              <a:rPr lang="en-US" sz="1600" dirty="0" smtClean="0"/>
              <a:t>S)– UFC, UFF, UFRJ, UNICAMP, UERJ</a:t>
            </a:r>
            <a:endParaRPr lang="pt-BR" sz="1600" dirty="0"/>
          </a:p>
          <a:p>
            <a:pPr>
              <a:spcAft>
                <a:spcPts val="600"/>
              </a:spcAft>
            </a:pPr>
            <a:endParaRPr lang="pt-BR" sz="1600" dirty="0"/>
          </a:p>
          <a:p>
            <a:pPr>
              <a:spcAft>
                <a:spcPts val="600"/>
              </a:spcAft>
            </a:pPr>
            <a:r>
              <a:rPr lang="pt-BR" sz="1600" dirty="0"/>
              <a:t>PROJETOS  RELACIONADOS</a:t>
            </a:r>
          </a:p>
          <a:p>
            <a:pPr>
              <a:spcAft>
                <a:spcPts val="600"/>
              </a:spcAft>
            </a:pPr>
            <a:r>
              <a:rPr lang="pt-BR" sz="1600" dirty="0"/>
              <a:t>	</a:t>
            </a:r>
            <a:r>
              <a:rPr lang="pt-BR" sz="1600" b="1" dirty="0" smtClean="0"/>
              <a:t>Total </a:t>
            </a:r>
            <a:r>
              <a:rPr lang="pt-BR" sz="1600" b="1" dirty="0"/>
              <a:t>de 24</a:t>
            </a:r>
            <a:r>
              <a:rPr lang="pt-BR" sz="1600" dirty="0"/>
              <a:t>, totalizando, aproximadamente </a:t>
            </a:r>
            <a:r>
              <a:rPr lang="pt-BR" sz="1600" b="1" dirty="0"/>
              <a:t>R$ </a:t>
            </a:r>
            <a:r>
              <a:rPr lang="pt-BR" sz="1600" b="1" dirty="0" smtClean="0"/>
              <a:t>12,5 </a:t>
            </a:r>
            <a:r>
              <a:rPr lang="pt-BR" sz="1600" b="1" dirty="0"/>
              <a:t>milhões</a:t>
            </a:r>
            <a:r>
              <a:rPr lang="pt-BR" sz="1600" dirty="0"/>
              <a:t>.</a:t>
            </a:r>
          </a:p>
          <a:p>
            <a:pPr>
              <a:spcAft>
                <a:spcPts val="600"/>
              </a:spcAft>
            </a:pPr>
            <a:r>
              <a:rPr lang="pt-BR" sz="1600" dirty="0"/>
              <a:t>	Fontes financiadoras: Petrobras, CNPq, CAPES, FINEP, FUNCAP, </a:t>
            </a:r>
            <a:r>
              <a:rPr lang="pt-BR" sz="1600" dirty="0" smtClean="0"/>
              <a:t>  </a:t>
            </a:r>
          </a:p>
          <a:p>
            <a:pPr>
              <a:spcAft>
                <a:spcPts val="600"/>
              </a:spcAft>
            </a:pPr>
            <a:r>
              <a:rPr lang="pt-BR" sz="1600" dirty="0" smtClean="0"/>
              <a:t>                 Eletrobras/Furnas</a:t>
            </a:r>
            <a:r>
              <a:rPr lang="pt-BR" sz="1600" dirty="0"/>
              <a:t>,</a:t>
            </a:r>
          </a:p>
        </p:txBody>
      </p:sp>
      <p:sp>
        <p:nvSpPr>
          <p:cNvPr id="14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ATIVIDADES 2011</a:t>
            </a:r>
          </a:p>
        </p:txBody>
      </p:sp>
    </p:spTree>
    <p:extLst>
      <p:ext uri="{BB962C8B-B14F-4D97-AF65-F5344CB8AC3E}">
        <p14:creationId xmlns:p14="http://schemas.microsoft.com/office/powerpoint/2010/main" val="3501032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568873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sz="1400" dirty="0" smtClean="0"/>
          </a:p>
          <a:p>
            <a:pPr>
              <a:spcAft>
                <a:spcPts val="500"/>
              </a:spcAft>
            </a:pPr>
            <a:r>
              <a:rPr lang="pt-BR" sz="1400" dirty="0" smtClean="0"/>
              <a:t>ORGANIZAÇÃO </a:t>
            </a:r>
            <a:r>
              <a:rPr lang="pt-BR" sz="1400" dirty="0"/>
              <a:t>(ou </a:t>
            </a:r>
            <a:r>
              <a:rPr lang="pt-BR" sz="1400" dirty="0" smtClean="0"/>
              <a:t>co-organização</a:t>
            </a:r>
            <a:r>
              <a:rPr lang="pt-BR" sz="1400" dirty="0"/>
              <a:t>) DE </a:t>
            </a:r>
            <a:r>
              <a:rPr lang="pt-BR" sz="1400" dirty="0" smtClean="0"/>
              <a:t>EVENTOS				03</a:t>
            </a:r>
            <a:endParaRPr lang="pt-BR" sz="1400" dirty="0"/>
          </a:p>
          <a:p>
            <a:pPr>
              <a:spcAft>
                <a:spcPts val="500"/>
              </a:spcAft>
            </a:pPr>
            <a:r>
              <a:rPr lang="pt-BR" sz="1400" dirty="0"/>
              <a:t>MINISTRAR AULAS EM CURSOS EXTERNOS AO PROGRAMA		</a:t>
            </a:r>
          </a:p>
          <a:p>
            <a:pPr>
              <a:spcAft>
                <a:spcPts val="500"/>
              </a:spcAft>
            </a:pPr>
            <a:r>
              <a:rPr lang="pt-BR" sz="1400" dirty="0"/>
              <a:t>	Aluno (Curso </a:t>
            </a:r>
            <a:r>
              <a:rPr lang="pt-BR" sz="1400" dirty="0" smtClean="0"/>
              <a:t>Profissionalizante </a:t>
            </a:r>
            <a:r>
              <a:rPr lang="pt-BR" sz="1400" dirty="0"/>
              <a:t>em Engenharia de </a:t>
            </a:r>
            <a:r>
              <a:rPr lang="pt-BR" sz="1400" dirty="0" smtClean="0"/>
              <a:t>Petróleo)		01</a:t>
            </a:r>
            <a:endParaRPr lang="pt-BR" sz="1400" dirty="0"/>
          </a:p>
          <a:p>
            <a:pPr>
              <a:spcAft>
                <a:spcPts val="500"/>
              </a:spcAft>
            </a:pPr>
            <a:r>
              <a:rPr lang="pt-BR" sz="1400" dirty="0"/>
              <a:t>	PV (MBA em Infraestrutura de Transportes e Rodovias</a:t>
            </a:r>
            <a:r>
              <a:rPr lang="pt-BR" sz="1400" dirty="0" smtClean="0"/>
              <a:t>)			01</a:t>
            </a:r>
            <a:endParaRPr lang="pt-BR" sz="1400" dirty="0"/>
          </a:p>
          <a:p>
            <a:pPr>
              <a:spcAft>
                <a:spcPts val="500"/>
              </a:spcAft>
            </a:pPr>
            <a:r>
              <a:rPr lang="pt-BR" sz="1400" dirty="0"/>
              <a:t>MINISTRAR PALESTRAS</a:t>
            </a:r>
          </a:p>
          <a:p>
            <a:pPr>
              <a:spcAft>
                <a:spcPts val="500"/>
              </a:spcAft>
            </a:pPr>
            <a:r>
              <a:rPr lang="pt-BR" sz="1400" dirty="0"/>
              <a:t>	Docente </a:t>
            </a:r>
            <a:r>
              <a:rPr lang="pt-BR" sz="1400" dirty="0" smtClean="0"/>
              <a:t>                                                              </a:t>
            </a:r>
            <a:r>
              <a:rPr lang="en-US" sz="1400" dirty="0"/>
              <a:t>		</a:t>
            </a:r>
            <a:r>
              <a:rPr lang="en-US" sz="1400" dirty="0" smtClean="0"/>
              <a:t>	03</a:t>
            </a:r>
            <a:endParaRPr lang="en-US" sz="1400" dirty="0"/>
          </a:p>
          <a:p>
            <a:pPr>
              <a:spcAft>
                <a:spcPts val="500"/>
              </a:spcAft>
            </a:pPr>
            <a:r>
              <a:rPr lang="pt-BR" sz="1400" dirty="0"/>
              <a:t>CURSOS EXTRA-CURRICULARES				</a:t>
            </a:r>
            <a:r>
              <a:rPr lang="pt-BR" sz="1400" dirty="0" smtClean="0"/>
              <a:t>	02</a:t>
            </a:r>
            <a:endParaRPr lang="pt-BR" sz="1400" dirty="0"/>
          </a:p>
          <a:p>
            <a:pPr>
              <a:spcAft>
                <a:spcPts val="500"/>
              </a:spcAft>
            </a:pPr>
            <a:r>
              <a:rPr lang="pt-BR" sz="1400" dirty="0"/>
              <a:t>PARTICIPAÇÃO EM CONGRESSOS</a:t>
            </a:r>
          </a:p>
          <a:p>
            <a:pPr>
              <a:spcAft>
                <a:spcPts val="500"/>
              </a:spcAft>
            </a:pPr>
            <a:r>
              <a:rPr lang="pt-BR" sz="1400" dirty="0"/>
              <a:t>	Brasil</a:t>
            </a:r>
          </a:p>
          <a:p>
            <a:pPr>
              <a:spcAft>
                <a:spcPts val="0"/>
              </a:spcAft>
            </a:pPr>
            <a:r>
              <a:rPr lang="pt-BR" sz="1400" dirty="0"/>
              <a:t>		Com autoria de (ex-)bolsista</a:t>
            </a:r>
          </a:p>
          <a:p>
            <a:pPr>
              <a:spcAft>
                <a:spcPts val="0"/>
              </a:spcAft>
            </a:pPr>
            <a:r>
              <a:rPr lang="pt-BR" sz="1400" dirty="0"/>
              <a:t>			</a:t>
            </a:r>
            <a:r>
              <a:rPr lang="pt-BR" sz="1400" dirty="0" smtClean="0"/>
              <a:t>Trabalhos completos</a:t>
            </a:r>
            <a:r>
              <a:rPr lang="pt-BR" sz="1400" dirty="0"/>
              <a:t>			</a:t>
            </a:r>
            <a:r>
              <a:rPr lang="pt-BR" sz="1400" dirty="0" smtClean="0"/>
              <a:t>	09</a:t>
            </a:r>
            <a:endParaRPr lang="pt-BR" sz="1400" dirty="0"/>
          </a:p>
          <a:p>
            <a:pPr>
              <a:spcAft>
                <a:spcPts val="0"/>
              </a:spcAft>
            </a:pPr>
            <a:r>
              <a:rPr lang="pt-BR" sz="1400" dirty="0"/>
              <a:t>			</a:t>
            </a:r>
            <a:r>
              <a:rPr lang="pt-BR" sz="1400" dirty="0" smtClean="0"/>
              <a:t>Resumos</a:t>
            </a:r>
            <a:r>
              <a:rPr lang="pt-BR" sz="1400" dirty="0"/>
              <a:t>				</a:t>
            </a:r>
            <a:r>
              <a:rPr lang="pt-BR" sz="1400" dirty="0" smtClean="0"/>
              <a:t>	03</a:t>
            </a:r>
            <a:endParaRPr lang="pt-BR" sz="1400" dirty="0"/>
          </a:p>
          <a:p>
            <a:pPr>
              <a:spcAft>
                <a:spcPts val="0"/>
              </a:spcAft>
            </a:pPr>
            <a:r>
              <a:rPr lang="pt-BR" sz="1400" dirty="0"/>
              <a:t>		Docentes</a:t>
            </a:r>
          </a:p>
          <a:p>
            <a:pPr>
              <a:spcAft>
                <a:spcPts val="0"/>
              </a:spcAft>
            </a:pPr>
            <a:r>
              <a:rPr lang="pt-BR" sz="1400" dirty="0"/>
              <a:t>			</a:t>
            </a:r>
            <a:r>
              <a:rPr lang="pt-BR" sz="1400" dirty="0" smtClean="0"/>
              <a:t>Trabalhos completos</a:t>
            </a:r>
            <a:r>
              <a:rPr lang="pt-BR" sz="1400" dirty="0"/>
              <a:t>			</a:t>
            </a:r>
            <a:r>
              <a:rPr lang="pt-BR" sz="1400" dirty="0" smtClean="0"/>
              <a:t>	11</a:t>
            </a:r>
            <a:endParaRPr lang="pt-BR" sz="1400" dirty="0"/>
          </a:p>
          <a:p>
            <a:pPr>
              <a:spcAft>
                <a:spcPts val="0"/>
              </a:spcAft>
            </a:pPr>
            <a:r>
              <a:rPr lang="pt-BR" sz="1400" dirty="0"/>
              <a:t>			</a:t>
            </a:r>
            <a:r>
              <a:rPr lang="pt-BR" sz="1400" dirty="0" smtClean="0"/>
              <a:t>Resumos</a:t>
            </a:r>
            <a:r>
              <a:rPr lang="pt-BR" sz="1400" dirty="0"/>
              <a:t>				</a:t>
            </a:r>
            <a:r>
              <a:rPr lang="pt-BR" sz="1400" dirty="0" smtClean="0"/>
              <a:t>	04</a:t>
            </a:r>
            <a:endParaRPr lang="pt-BR" sz="1400" dirty="0"/>
          </a:p>
          <a:p>
            <a:pPr>
              <a:spcAft>
                <a:spcPts val="500"/>
              </a:spcAft>
            </a:pPr>
            <a:r>
              <a:rPr lang="pt-BR" sz="1400" dirty="0"/>
              <a:t>	Exterior</a:t>
            </a:r>
          </a:p>
          <a:p>
            <a:pPr>
              <a:spcAft>
                <a:spcPts val="0"/>
              </a:spcAft>
            </a:pPr>
            <a:r>
              <a:rPr lang="pt-BR" sz="1400" dirty="0"/>
              <a:t>		Com autoria de (ex-)</a:t>
            </a:r>
            <a:r>
              <a:rPr lang="pt-BR" sz="1400" dirty="0" smtClean="0"/>
              <a:t>bolsista</a:t>
            </a:r>
          </a:p>
          <a:p>
            <a:pPr>
              <a:spcAft>
                <a:spcPts val="0"/>
              </a:spcAft>
            </a:pPr>
            <a:r>
              <a:rPr lang="pt-BR" sz="1400" dirty="0" smtClean="0"/>
              <a:t>			Trabalhos completos				01</a:t>
            </a:r>
          </a:p>
          <a:p>
            <a:pPr>
              <a:spcAft>
                <a:spcPts val="0"/>
              </a:spcAft>
            </a:pPr>
            <a:r>
              <a:rPr lang="pt-BR" sz="1400" dirty="0"/>
              <a:t>			</a:t>
            </a:r>
            <a:r>
              <a:rPr lang="pt-BR" sz="1400" dirty="0" smtClean="0"/>
              <a:t>Resumos</a:t>
            </a:r>
            <a:r>
              <a:rPr lang="pt-BR" sz="1400" dirty="0"/>
              <a:t>				</a:t>
            </a:r>
            <a:r>
              <a:rPr lang="pt-BR" sz="1400" dirty="0" smtClean="0"/>
              <a:t>	01</a:t>
            </a:r>
            <a:endParaRPr lang="pt-BR" sz="1400" dirty="0"/>
          </a:p>
          <a:p>
            <a:pPr>
              <a:spcAft>
                <a:spcPts val="0"/>
              </a:spcAft>
            </a:pPr>
            <a:r>
              <a:rPr lang="pt-BR" sz="1400" dirty="0"/>
              <a:t>		Docentes</a:t>
            </a:r>
          </a:p>
          <a:p>
            <a:pPr>
              <a:spcAft>
                <a:spcPts val="0"/>
              </a:spcAft>
            </a:pPr>
            <a:r>
              <a:rPr lang="pt-BR" sz="1400" dirty="0"/>
              <a:t>			</a:t>
            </a:r>
            <a:r>
              <a:rPr lang="pt-BR" sz="1400" dirty="0" smtClean="0"/>
              <a:t>Trabalhos completos</a:t>
            </a:r>
            <a:r>
              <a:rPr lang="pt-BR" sz="1400" dirty="0"/>
              <a:t>			</a:t>
            </a:r>
            <a:r>
              <a:rPr lang="pt-BR" sz="1400" dirty="0" smtClean="0"/>
              <a:t>	03</a:t>
            </a:r>
            <a:endParaRPr lang="pt-BR" sz="1400" dirty="0"/>
          </a:p>
          <a:p>
            <a:pPr>
              <a:spcAft>
                <a:spcPts val="0"/>
              </a:spcAft>
            </a:pPr>
            <a:r>
              <a:rPr lang="pt-BR" sz="1400" dirty="0"/>
              <a:t>			</a:t>
            </a:r>
            <a:r>
              <a:rPr lang="pt-BR" sz="1400" dirty="0" smtClean="0"/>
              <a:t>Resumos</a:t>
            </a:r>
            <a:r>
              <a:rPr lang="pt-BR" sz="1400" dirty="0"/>
              <a:t>				</a:t>
            </a:r>
            <a:r>
              <a:rPr lang="pt-BR" sz="1400" dirty="0" smtClean="0"/>
              <a:t>	04</a:t>
            </a:r>
            <a:endParaRPr lang="pt-BR" sz="1400" dirty="0"/>
          </a:p>
        </p:txBody>
      </p:sp>
      <p:sp>
        <p:nvSpPr>
          <p:cNvPr id="14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ATIVIDADES 2011</a:t>
            </a:r>
          </a:p>
        </p:txBody>
      </p:sp>
    </p:spTree>
    <p:extLst>
      <p:ext uri="{BB962C8B-B14F-4D97-AF65-F5344CB8AC3E}">
        <p14:creationId xmlns:p14="http://schemas.microsoft.com/office/powerpoint/2010/main" val="2187637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4708981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dirty="0" smtClean="0"/>
          </a:p>
          <a:p>
            <a:r>
              <a:rPr lang="pt-BR" sz="1600" dirty="0" smtClean="0"/>
              <a:t>PUBLICAÇÕES</a:t>
            </a:r>
          </a:p>
          <a:p>
            <a:endParaRPr lang="pt-BR" sz="1600" dirty="0"/>
          </a:p>
          <a:p>
            <a:pPr>
              <a:spcAft>
                <a:spcPts val="600"/>
              </a:spcAft>
            </a:pPr>
            <a:r>
              <a:rPr lang="pt-BR" sz="1600" dirty="0"/>
              <a:t>	</a:t>
            </a:r>
            <a:r>
              <a:rPr lang="pt-BR" sz="1600" dirty="0" smtClean="0"/>
              <a:t>- Periódicos</a:t>
            </a:r>
            <a:endParaRPr lang="pt-BR" sz="1600" dirty="0"/>
          </a:p>
          <a:p>
            <a:pPr>
              <a:spcAft>
                <a:spcPts val="600"/>
              </a:spcAft>
            </a:pPr>
            <a:r>
              <a:rPr lang="pt-BR" sz="1600" dirty="0"/>
              <a:t>		Nacionais</a:t>
            </a:r>
          </a:p>
          <a:p>
            <a:pPr>
              <a:spcAft>
                <a:spcPts val="600"/>
              </a:spcAft>
            </a:pPr>
            <a:r>
              <a:rPr lang="pt-BR" sz="1600" dirty="0"/>
              <a:t>			Com autoria de (ex-)bolsista 			00</a:t>
            </a:r>
          </a:p>
          <a:p>
            <a:pPr>
              <a:spcAft>
                <a:spcPts val="600"/>
              </a:spcAft>
            </a:pPr>
            <a:r>
              <a:rPr lang="pt-BR" sz="1600" dirty="0"/>
              <a:t>			Docentes					07</a:t>
            </a:r>
          </a:p>
          <a:p>
            <a:pPr>
              <a:spcAft>
                <a:spcPts val="600"/>
              </a:spcAft>
            </a:pPr>
            <a:r>
              <a:rPr lang="pt-BR" sz="1600" dirty="0"/>
              <a:t>		Internacionais</a:t>
            </a:r>
          </a:p>
          <a:p>
            <a:pPr>
              <a:spcAft>
                <a:spcPts val="600"/>
              </a:spcAft>
            </a:pPr>
            <a:r>
              <a:rPr lang="pt-BR" sz="1600" dirty="0"/>
              <a:t>			Com autoria de (ex-)bolsista 			07</a:t>
            </a:r>
          </a:p>
          <a:p>
            <a:pPr>
              <a:spcAft>
                <a:spcPts val="600"/>
              </a:spcAft>
            </a:pPr>
            <a:r>
              <a:rPr lang="pt-BR" sz="1600" dirty="0"/>
              <a:t>			Docentes					31</a:t>
            </a:r>
          </a:p>
          <a:p>
            <a:pPr>
              <a:spcAft>
                <a:spcPts val="600"/>
              </a:spcAft>
            </a:pPr>
            <a:endParaRPr lang="pt-BR" sz="1600" dirty="0"/>
          </a:p>
          <a:p>
            <a:pPr>
              <a:spcAft>
                <a:spcPts val="600"/>
              </a:spcAft>
            </a:pPr>
            <a:r>
              <a:rPr lang="pt-BR" sz="1600" dirty="0"/>
              <a:t>	</a:t>
            </a:r>
            <a:r>
              <a:rPr lang="pt-BR" sz="1600" dirty="0" smtClean="0"/>
              <a:t>- Monografias</a:t>
            </a:r>
            <a:r>
              <a:rPr lang="pt-BR" sz="1600" dirty="0"/>
              <a:t>						</a:t>
            </a:r>
            <a:r>
              <a:rPr lang="pt-BR" sz="1600" dirty="0" smtClean="0"/>
              <a:t>15</a:t>
            </a:r>
            <a:endParaRPr lang="pt-BR" sz="1600" dirty="0"/>
          </a:p>
          <a:p>
            <a:pPr>
              <a:spcAft>
                <a:spcPts val="600"/>
              </a:spcAft>
            </a:pPr>
            <a:r>
              <a:rPr lang="pt-BR" sz="1600" dirty="0"/>
              <a:t>	</a:t>
            </a:r>
            <a:r>
              <a:rPr lang="pt-BR" sz="1600" dirty="0" smtClean="0"/>
              <a:t>- Dissertações </a:t>
            </a:r>
            <a:r>
              <a:rPr lang="pt-BR" sz="1600" dirty="0"/>
              <a:t>de MSc					03</a:t>
            </a:r>
          </a:p>
          <a:p>
            <a:pPr>
              <a:spcAft>
                <a:spcPts val="600"/>
              </a:spcAft>
            </a:pPr>
            <a:r>
              <a:rPr lang="pt-BR" sz="1600" dirty="0"/>
              <a:t>	</a:t>
            </a:r>
            <a:r>
              <a:rPr lang="pt-BR" sz="1600" dirty="0" smtClean="0"/>
              <a:t>- Capítulo </a:t>
            </a:r>
            <a:r>
              <a:rPr lang="pt-BR" sz="1600" dirty="0"/>
              <a:t>de Livro (Docente / Brasil)				01</a:t>
            </a:r>
          </a:p>
          <a:p>
            <a:pPr>
              <a:spcAft>
                <a:spcPts val="600"/>
              </a:spcAft>
            </a:pPr>
            <a:endParaRPr lang="pt-BR" sz="1600" dirty="0"/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ATIVIDADES 2011</a:t>
            </a:r>
          </a:p>
        </p:txBody>
      </p:sp>
    </p:spTree>
    <p:extLst>
      <p:ext uri="{BB962C8B-B14F-4D97-AF65-F5344CB8AC3E}">
        <p14:creationId xmlns:p14="http://schemas.microsoft.com/office/powerpoint/2010/main" val="490801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251520" y="1268760"/>
            <a:ext cx="8429625" cy="550920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dirty="0" smtClean="0"/>
          </a:p>
          <a:p>
            <a:pPr>
              <a:spcAft>
                <a:spcPts val="600"/>
              </a:spcAft>
            </a:pPr>
            <a:endParaRPr lang="pt-BR" sz="1600" dirty="0" smtClean="0"/>
          </a:p>
          <a:p>
            <a:pPr>
              <a:spcAft>
                <a:spcPts val="600"/>
              </a:spcAft>
            </a:pPr>
            <a:r>
              <a:rPr lang="pt-BR" sz="2000" b="1" dirty="0" smtClean="0"/>
              <a:t>2011: </a:t>
            </a:r>
          </a:p>
          <a:p>
            <a:pPr>
              <a:spcAft>
                <a:spcPts val="600"/>
              </a:spcAft>
            </a:pPr>
            <a:r>
              <a:rPr lang="pt-BR" sz="2000" dirty="0" smtClean="0"/>
              <a:t>- Estudante: Thais Ferreira Pamplona  | Orientadora: Sandra Aguiar Soares</a:t>
            </a:r>
          </a:p>
          <a:p>
            <a:pPr>
              <a:spcAft>
                <a:spcPts val="600"/>
              </a:spcAft>
            </a:pPr>
            <a:r>
              <a:rPr lang="pt-BR" sz="2000" dirty="0" smtClean="0"/>
              <a:t>  Título: Desenvolvimento de aditivos nanoestruturados para melhorar o desempenho de ligantes asfálticos.</a:t>
            </a:r>
          </a:p>
          <a:p>
            <a:pPr>
              <a:spcAft>
                <a:spcPts val="600"/>
              </a:spcAft>
            </a:pPr>
            <a:endParaRPr lang="en-US" sz="2000" b="1" dirty="0" smtClean="0"/>
          </a:p>
          <a:p>
            <a:pPr>
              <a:spcAft>
                <a:spcPts val="600"/>
              </a:spcAft>
            </a:pPr>
            <a:endParaRPr lang="en-US" sz="2000" b="1" dirty="0" smtClean="0"/>
          </a:p>
          <a:p>
            <a:pPr>
              <a:spcAft>
                <a:spcPts val="600"/>
              </a:spcAft>
            </a:pPr>
            <a:r>
              <a:rPr lang="en-US" sz="2000" b="1" dirty="0" err="1" smtClean="0"/>
              <a:t>Histórico</a:t>
            </a:r>
            <a:r>
              <a:rPr lang="en-US" sz="2000" b="1" dirty="0" smtClean="0"/>
              <a:t>: </a:t>
            </a:r>
          </a:p>
          <a:p>
            <a:pPr>
              <a:spcAft>
                <a:spcPts val="600"/>
              </a:spcAft>
            </a:pPr>
            <a:endParaRPr lang="en-US" sz="2000" b="1" dirty="0" smtClean="0"/>
          </a:p>
          <a:p>
            <a:pPr>
              <a:spcAft>
                <a:spcPts val="600"/>
              </a:spcAft>
            </a:pPr>
            <a:endParaRPr lang="en-US" sz="2000" b="1" dirty="0" smtClean="0"/>
          </a:p>
          <a:p>
            <a:pPr>
              <a:spcAft>
                <a:spcPts val="600"/>
              </a:spcAft>
            </a:pPr>
            <a:endParaRPr lang="en-US" sz="2000" b="1" dirty="0" smtClean="0"/>
          </a:p>
          <a:p>
            <a:pPr>
              <a:spcAft>
                <a:spcPts val="600"/>
              </a:spcAft>
            </a:pPr>
            <a:endParaRPr lang="en-US" sz="2000" b="1" dirty="0" smtClean="0"/>
          </a:p>
          <a:p>
            <a:pPr>
              <a:spcAft>
                <a:spcPts val="600"/>
              </a:spcAft>
            </a:pPr>
            <a:r>
              <a:rPr lang="en-US" sz="2000" b="1" dirty="0" smtClean="0"/>
              <a:t>                   </a:t>
            </a:r>
            <a:r>
              <a:rPr lang="en-US" sz="1600" dirty="0" smtClean="0"/>
              <a:t>DOIS (2)                                                     SEIS (6)</a:t>
            </a:r>
            <a:endParaRPr lang="pt-BR" sz="1600" dirty="0"/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PREMIAÇÕES RECEBIDAS - 2011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1340768"/>
            <a:ext cx="1557709" cy="86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5013176"/>
            <a:ext cx="1121819" cy="1128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5301208"/>
            <a:ext cx="15716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90801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251520" y="1268760"/>
            <a:ext cx="8429625" cy="4878259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b="1" dirty="0" smtClean="0"/>
          </a:p>
          <a:p>
            <a:pPr>
              <a:spcAft>
                <a:spcPts val="600"/>
              </a:spcAft>
            </a:pPr>
            <a:r>
              <a:rPr lang="pt-BR" sz="2000" b="1" dirty="0" smtClean="0"/>
              <a:t>NACIONAIS:  </a:t>
            </a:r>
            <a:r>
              <a:rPr lang="pt-BR" sz="2000" dirty="0" smtClean="0"/>
              <a:t>UFPE (PRH), UFRJ (PRH), UNICAMP, USP, UEM</a:t>
            </a:r>
            <a:endParaRPr lang="en-US" sz="2000" dirty="0" smtClean="0"/>
          </a:p>
          <a:p>
            <a:pPr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pt-BR" sz="2000" b="1" dirty="0" smtClean="0"/>
              <a:t>INTERNACIONAIS:  </a:t>
            </a:r>
            <a:r>
              <a:rPr lang="pt-BR" sz="2000" dirty="0" smtClean="0"/>
              <a:t>University of Texas at Austin (UT)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                                  </a:t>
            </a:r>
            <a:r>
              <a:rPr lang="en-US" sz="2000" dirty="0" err="1" smtClean="0"/>
              <a:t>Univeristy</a:t>
            </a:r>
            <a:r>
              <a:rPr lang="en-US" sz="2000" dirty="0" smtClean="0"/>
              <a:t> of Nebraska (UN)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                                  Texas A&amp;M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                                  Universidad de </a:t>
            </a:r>
            <a:r>
              <a:rPr lang="en-US" sz="2000" dirty="0" err="1" smtClean="0"/>
              <a:t>Málaga</a:t>
            </a:r>
            <a:r>
              <a:rPr lang="en-US" sz="2000" dirty="0" smtClean="0"/>
              <a:t> (UM)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                                  Herriot-Watt University (HWU)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                                  </a:t>
            </a:r>
            <a:r>
              <a:rPr lang="en-US" sz="2000" dirty="0" err="1" smtClean="0"/>
              <a:t>Institut</a:t>
            </a:r>
            <a:r>
              <a:rPr lang="en-US" sz="2000" dirty="0" smtClean="0"/>
              <a:t> </a:t>
            </a:r>
            <a:r>
              <a:rPr lang="en-US" sz="2000" dirty="0" err="1" smtClean="0"/>
              <a:t>Français</a:t>
            </a:r>
            <a:r>
              <a:rPr lang="en-US" sz="2000" dirty="0" smtClean="0"/>
              <a:t> du </a:t>
            </a:r>
            <a:r>
              <a:rPr lang="en-US" sz="2000" dirty="0" err="1" smtClean="0"/>
              <a:t>Pétrole</a:t>
            </a:r>
            <a:r>
              <a:rPr lang="en-US" sz="2000" dirty="0" smtClean="0"/>
              <a:t> et Energies </a:t>
            </a:r>
            <a:r>
              <a:rPr lang="en-US" sz="2000" dirty="0" err="1" smtClean="0"/>
              <a:t>Nouvelles</a:t>
            </a:r>
            <a:r>
              <a:rPr lang="en-US" sz="2000" dirty="0" smtClean="0"/>
              <a:t> (IFPEN)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                                  </a:t>
            </a:r>
            <a:r>
              <a:rPr lang="en-US" sz="2000" dirty="0" err="1" smtClean="0"/>
              <a:t>Écoles</a:t>
            </a:r>
            <a:r>
              <a:rPr lang="en-US" sz="2000" dirty="0" smtClean="0"/>
              <a:t> </a:t>
            </a:r>
            <a:r>
              <a:rPr lang="en-US" sz="2000" dirty="0" err="1" smtClean="0"/>
              <a:t>Centrales</a:t>
            </a:r>
            <a:r>
              <a:rPr lang="en-US" sz="2000" dirty="0" smtClean="0"/>
              <a:t> – </a:t>
            </a:r>
            <a:r>
              <a:rPr lang="en-US" sz="2000" dirty="0" err="1" smtClean="0"/>
              <a:t>França</a:t>
            </a:r>
            <a:r>
              <a:rPr lang="en-US" sz="2000" dirty="0" smtClean="0"/>
              <a:t> (EC)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                                  </a:t>
            </a:r>
            <a:r>
              <a:rPr lang="en-US" sz="2000" dirty="0" err="1" smtClean="0"/>
              <a:t>Universidade</a:t>
            </a:r>
            <a:r>
              <a:rPr lang="en-US" sz="2000" dirty="0" smtClean="0"/>
              <a:t> </a:t>
            </a:r>
            <a:r>
              <a:rPr lang="en-US" sz="2000" dirty="0" err="1" smtClean="0"/>
              <a:t>Técnica</a:t>
            </a:r>
            <a:r>
              <a:rPr lang="en-US" sz="2000" dirty="0" smtClean="0"/>
              <a:t> de </a:t>
            </a:r>
            <a:r>
              <a:rPr lang="en-US" sz="2000" dirty="0" err="1" smtClean="0"/>
              <a:t>Lisboa</a:t>
            </a:r>
            <a:r>
              <a:rPr lang="en-US" sz="2000" dirty="0" smtClean="0"/>
              <a:t> (UTL)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                                  Universidad de San Jose (USJ)                                  </a:t>
            </a:r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PROGRAMAS DE COOPERAÇÃO</a:t>
            </a:r>
            <a:endParaRPr lang="pt-BR" sz="1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801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528" y="1628800"/>
            <a:ext cx="8429625" cy="1938992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Tx/>
              <a:buChar char="-"/>
            </a:pPr>
            <a:r>
              <a:rPr lang="pt-BR" sz="2000" b="1" dirty="0" smtClean="0">
                <a:cs typeface="Arial" pitchFamily="34" charset="0"/>
              </a:rPr>
              <a:t> </a:t>
            </a:r>
            <a:r>
              <a:rPr lang="en-US" sz="2000" b="1" dirty="0" smtClean="0">
                <a:cs typeface="Arial" pitchFamily="34" charset="0"/>
              </a:rPr>
              <a:t>PRIORITARIAMENTE PARA AS ATIVIDADES DOS BOLSISTAS, E SUBSIDIARIAMENTE PARA AS ATIVIDADES DOS DOCENTES ENVOLVIDOS NO PROGRAMA.</a:t>
            </a:r>
          </a:p>
          <a:p>
            <a:pPr>
              <a:buFontTx/>
              <a:buChar char="-"/>
            </a:pPr>
            <a:endParaRPr lang="en-US" sz="2000" b="1" cap="all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cap="all" dirty="0" smtClean="0">
                <a:cs typeface="Arial" pitchFamily="34" charset="0"/>
              </a:rPr>
              <a:t> DETALHAMENTO DOS VALORES GASTOS/DESTINAÇÃO: PRESTAÇÃO DE CONTAS TRIENAL </a:t>
            </a:r>
            <a:endParaRPr lang="pt-BR" sz="2000" cap="all" dirty="0">
              <a:cs typeface="Arial" pitchFamily="34" charset="0"/>
            </a:endParaRPr>
          </a:p>
        </p:txBody>
      </p:sp>
      <p:sp>
        <p:nvSpPr>
          <p:cNvPr id="11" name="Text Box 317"/>
          <p:cNvSpPr txBox="1">
            <a:spLocks noChangeArrowheads="1"/>
          </p:cNvSpPr>
          <p:nvPr/>
        </p:nvSpPr>
        <p:spPr bwMode="auto">
          <a:xfrm>
            <a:off x="2987675" y="1196975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USO DA TAXA DE BANCADA</a:t>
            </a:r>
            <a:endParaRPr lang="pt-BR" sz="1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5912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412875"/>
            <a:ext cx="8429625" cy="5016758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Tx/>
              <a:buChar char="-"/>
            </a:pPr>
            <a:r>
              <a:rPr lang="pt-BR" sz="2000" b="1" dirty="0" smtClean="0">
                <a:cs typeface="Arial" pitchFamily="34" charset="0"/>
              </a:rPr>
              <a:t> GESTÃO DE DOIS PROGRAMAS DE FORMAÇÃO DE RECURSOS HUMANOS DISTINTOS. </a:t>
            </a:r>
            <a:r>
              <a:rPr lang="en-US" sz="2000" b="1" dirty="0" smtClean="0">
                <a:cs typeface="Arial" pitchFamily="34" charset="0"/>
              </a:rPr>
              <a:t>DIFICULDADE NA PRESTAÇÃO DE CONTAS (VIA FUNDAÇÃO, SEM RECURSO!?).</a:t>
            </a:r>
          </a:p>
          <a:p>
            <a:pPr>
              <a:buFontTx/>
              <a:buChar char="-"/>
            </a:pPr>
            <a:endParaRPr lang="en-US" sz="2000" b="1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dirty="0" smtClean="0">
                <a:cs typeface="Arial" pitchFamily="34" charset="0"/>
              </a:rPr>
              <a:t> DESCONTINUIDADE (2006, 2009 2 2011 NÃO RECEBEU COTAS DE BOLSA) E DESCRÉDITO DO PROGRAMA FRENTE AOS FUTUROS BOLSISTAS.</a:t>
            </a:r>
            <a:endParaRPr lang="pt-BR" sz="2000" b="1" dirty="0" smtClean="0">
              <a:cs typeface="Arial" pitchFamily="34" charset="0"/>
            </a:endParaRPr>
          </a:p>
          <a:p>
            <a:pPr>
              <a:buFontTx/>
              <a:buChar char="-"/>
            </a:pPr>
            <a:endParaRPr lang="en-US" sz="2000" b="1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dirty="0" smtClean="0">
                <a:cs typeface="Arial" pitchFamily="34" charset="0"/>
              </a:rPr>
              <a:t> </a:t>
            </a:r>
            <a:r>
              <a:rPr lang="pt-BR" sz="2000" b="1" dirty="0" smtClean="0">
                <a:cs typeface="Arial" pitchFamily="34" charset="0"/>
              </a:rPr>
              <a:t> </a:t>
            </a:r>
            <a:r>
              <a:rPr lang="pt-BR" sz="2000" b="1" cap="all" dirty="0" smtClean="0">
                <a:cs typeface="Arial" pitchFamily="34" charset="0"/>
              </a:rPr>
              <a:t>Competição com outros programas de Formação de Recursos Humanos internacionais [ciências sem fronteiras, Duplo Diploma (Écoles Centrales de France), BRAFITEC, universidad de san jose, University of Nebraska at Lincoln, University of Lousianna at Lafayette etc].</a:t>
            </a:r>
          </a:p>
          <a:p>
            <a:pPr>
              <a:buFontTx/>
              <a:buChar char="-"/>
            </a:pPr>
            <a:endParaRPr lang="en-US" sz="2000" b="1" cap="all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cap="all" dirty="0" smtClean="0">
                <a:cs typeface="Arial" pitchFamily="34" charset="0"/>
              </a:rPr>
              <a:t> </a:t>
            </a:r>
            <a:r>
              <a:rPr lang="en-US" sz="2000" b="1" cap="all" dirty="0" err="1" smtClean="0">
                <a:cs typeface="Arial" pitchFamily="34" charset="0"/>
              </a:rPr>
              <a:t>mercado</a:t>
            </a:r>
            <a:r>
              <a:rPr lang="en-US" sz="2000" b="1" cap="all" dirty="0" smtClean="0">
                <a:cs typeface="Arial" pitchFamily="34" charset="0"/>
              </a:rPr>
              <a:t> (é </a:t>
            </a:r>
            <a:r>
              <a:rPr lang="en-US" sz="2000" b="1" cap="all" dirty="0" err="1" smtClean="0">
                <a:cs typeface="Arial" pitchFamily="34" charset="0"/>
              </a:rPr>
              <a:t>realmente</a:t>
            </a:r>
            <a:r>
              <a:rPr lang="en-US" sz="2000" b="1" cap="all" dirty="0" smtClean="0">
                <a:cs typeface="Arial" pitchFamily="34" charset="0"/>
              </a:rPr>
              <a:t> um </a:t>
            </a:r>
            <a:r>
              <a:rPr lang="en-US" sz="2000" b="1" cap="all" dirty="0" err="1" smtClean="0">
                <a:cs typeface="Arial" pitchFamily="34" charset="0"/>
              </a:rPr>
              <a:t>problema</a:t>
            </a:r>
            <a:r>
              <a:rPr lang="en-US" sz="2000" b="1" cap="all" dirty="0" smtClean="0">
                <a:cs typeface="Arial" pitchFamily="34" charset="0"/>
              </a:rPr>
              <a:t>?).</a:t>
            </a:r>
            <a:endParaRPr lang="pt-BR" sz="2000" cap="all" dirty="0">
              <a:cs typeface="Arial" pitchFamily="34" charset="0"/>
            </a:endParaRPr>
          </a:p>
        </p:txBody>
      </p:sp>
      <p:sp>
        <p:nvSpPr>
          <p:cNvPr id="11" name="Text Box 317"/>
          <p:cNvSpPr txBox="1">
            <a:spLocks noChangeArrowheads="1"/>
          </p:cNvSpPr>
          <p:nvPr/>
        </p:nvSpPr>
        <p:spPr bwMode="auto">
          <a:xfrm>
            <a:off x="2987675" y="1196975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PRINCIPAIS DIFICULDADES</a:t>
            </a:r>
            <a:endParaRPr lang="pt-BR" sz="1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5912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412875"/>
            <a:ext cx="8429625" cy="5016758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Tx/>
              <a:buChar char="-"/>
            </a:pPr>
            <a:r>
              <a:rPr lang="pt-BR" sz="2000" b="1" cap="all" dirty="0" smtClean="0">
                <a:cs typeface="Arial" pitchFamily="34" charset="0"/>
              </a:rPr>
              <a:t> Tornar mais efetiva a participação do Corpo Docente nas atividades do Programa.</a:t>
            </a:r>
          </a:p>
          <a:p>
            <a:endParaRPr lang="pt-BR" sz="2000" b="1" cap="all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pt-BR" sz="2000" b="1" cap="all" dirty="0" smtClean="0">
                <a:cs typeface="Arial" pitchFamily="34" charset="0"/>
              </a:rPr>
              <a:t> Implementar/Reativar programas de estágios.</a:t>
            </a:r>
          </a:p>
          <a:p>
            <a:pPr>
              <a:buFontTx/>
              <a:buChar char="-"/>
            </a:pPr>
            <a:endParaRPr lang="en-US" sz="2000" b="1" cap="all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cap="all" dirty="0" smtClean="0">
                <a:cs typeface="Arial" pitchFamily="34" charset="0"/>
              </a:rPr>
              <a:t> CONTRATAR WEBDESIGNER PARA ELABORAR NOVA PÁGINA DO PROGRAMA.</a:t>
            </a:r>
            <a:endParaRPr lang="pt-BR" sz="2000" b="1" cap="all" dirty="0" smtClean="0">
              <a:cs typeface="Arial" pitchFamily="34" charset="0"/>
            </a:endParaRPr>
          </a:p>
          <a:p>
            <a:endParaRPr lang="pt-BR" sz="2000" b="1" cap="all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pt-BR" sz="2000" b="1" cap="all" dirty="0" smtClean="0">
                <a:cs typeface="Arial" pitchFamily="34" charset="0"/>
              </a:rPr>
              <a:t> Fomentar programação de visitas técnicas (agenda UFC/Empresas).</a:t>
            </a:r>
          </a:p>
          <a:p>
            <a:endParaRPr lang="pt-BR" sz="2000" b="1" cap="all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pt-BR" sz="2000" b="1" cap="all" dirty="0" smtClean="0">
                <a:cs typeface="Arial" pitchFamily="34" charset="0"/>
              </a:rPr>
              <a:t> FAVORECER programa de oferta de disciplinas/cursos isolados, notadamente na área de down-stream , BEM COMO NA ÁREA DE GESTÃO E DIREITO DO PETRÓLEO (VIA intercâmbio com outros PRH´s).</a:t>
            </a:r>
          </a:p>
          <a:p>
            <a:pPr>
              <a:buFontTx/>
              <a:buChar char="-"/>
            </a:pPr>
            <a:endParaRPr lang="pt-BR" sz="2000" cap="all" dirty="0">
              <a:cs typeface="Arial" pitchFamily="34" charset="0"/>
            </a:endParaRPr>
          </a:p>
        </p:txBody>
      </p:sp>
      <p:sp>
        <p:nvSpPr>
          <p:cNvPr id="11" name="Text Box 317"/>
          <p:cNvSpPr txBox="1">
            <a:spLocks noChangeArrowheads="1"/>
          </p:cNvSpPr>
          <p:nvPr/>
        </p:nvSpPr>
        <p:spPr bwMode="auto">
          <a:xfrm>
            <a:off x="2987675" y="1196975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AÇÕES NECESSÁRIAS</a:t>
            </a:r>
            <a:endParaRPr lang="pt-BR" sz="1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5912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412875"/>
            <a:ext cx="8429625" cy="4093428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sz="2000" b="1" dirty="0" smtClean="0">
              <a:cs typeface="Arial" pitchFamily="34" charset="0"/>
            </a:endParaRPr>
          </a:p>
          <a:p>
            <a:r>
              <a:rPr lang="pt-BR" sz="2000" b="1" dirty="0" smtClean="0">
                <a:cs typeface="Arial" pitchFamily="34" charset="0"/>
              </a:rPr>
              <a:t>					2000			2012</a:t>
            </a:r>
          </a:p>
          <a:p>
            <a:endParaRPr lang="pt-BR" sz="2000" b="1" dirty="0" smtClean="0">
              <a:cs typeface="Arial" pitchFamily="34" charset="0"/>
            </a:endParaRPr>
          </a:p>
          <a:p>
            <a:r>
              <a:rPr lang="pt-BR" sz="2000" b="1" dirty="0" smtClean="0">
                <a:cs typeface="Arial" pitchFamily="34" charset="0"/>
              </a:rPr>
              <a:t>CONCORRÊNCIA </a:t>
            </a:r>
          </a:p>
          <a:p>
            <a:r>
              <a:rPr lang="pt-BR" sz="2000" b="1" dirty="0" smtClean="0">
                <a:cs typeface="Arial" pitchFamily="34" charset="0"/>
              </a:rPr>
              <a:t>(CANDIDATO/VAGA)		      	  8,0			  1,2</a:t>
            </a:r>
          </a:p>
          <a:p>
            <a:endParaRPr lang="en-US" sz="2000" b="1" dirty="0" smtClean="0">
              <a:cs typeface="Arial" pitchFamily="34" charset="0"/>
            </a:endParaRPr>
          </a:p>
          <a:p>
            <a:r>
              <a:rPr lang="en-US" sz="2000" b="1" dirty="0" smtClean="0">
                <a:cs typeface="Arial" pitchFamily="34" charset="0"/>
              </a:rPr>
              <a:t>VALOR DA BOLSA (R$)                      450,00                            450,00*</a:t>
            </a:r>
          </a:p>
          <a:p>
            <a:endParaRPr lang="en-US" sz="2000" b="1" dirty="0" smtClean="0">
              <a:cs typeface="Arial" pitchFamily="34" charset="0"/>
            </a:endParaRPr>
          </a:p>
          <a:p>
            <a:r>
              <a:rPr lang="en-US" sz="2000" b="1" dirty="0" smtClean="0">
                <a:cs typeface="Arial" pitchFamily="34" charset="0"/>
              </a:rPr>
              <a:t>SALÁRIO MÍNIMO (R$)                       151,00                             622,00</a:t>
            </a:r>
          </a:p>
          <a:p>
            <a:endParaRPr lang="en-US" sz="2000" b="1" dirty="0" smtClean="0">
              <a:cs typeface="Arial" pitchFamily="34" charset="0"/>
            </a:endParaRPr>
          </a:p>
          <a:p>
            <a:r>
              <a:rPr lang="en-US" sz="2000" b="1" dirty="0" smtClean="0">
                <a:cs typeface="Arial" pitchFamily="34" charset="0"/>
              </a:rPr>
              <a:t>BOLSA ESTÁGIO (R$)</a:t>
            </a:r>
          </a:p>
          <a:p>
            <a:r>
              <a:rPr lang="en-US" sz="2000" b="1" dirty="0" smtClean="0">
                <a:cs typeface="Arial" pitchFamily="34" charset="0"/>
              </a:rPr>
              <a:t>(VALOR MÉDIO)                                  600,00                          1.200,00			</a:t>
            </a:r>
            <a:endParaRPr lang="pt-BR" sz="2000" dirty="0">
              <a:cs typeface="Arial" pitchFamily="34" charset="0"/>
            </a:endParaRPr>
          </a:p>
        </p:txBody>
      </p:sp>
      <p:sp>
        <p:nvSpPr>
          <p:cNvPr id="11" name="Text Box 317"/>
          <p:cNvSpPr txBox="1">
            <a:spLocks noChangeArrowheads="1"/>
          </p:cNvSpPr>
          <p:nvPr/>
        </p:nvSpPr>
        <p:spPr bwMode="auto">
          <a:xfrm>
            <a:off x="2987675" y="1196975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SELEÇÃO – COMPARATIVO </a:t>
            </a:r>
            <a:endParaRPr lang="pt-BR" sz="1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5912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412875"/>
            <a:ext cx="8429625" cy="4093428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pt-BR" sz="2000" b="1" dirty="0" smtClean="0">
                <a:cs typeface="Arial" pitchFamily="34" charset="0"/>
              </a:rPr>
              <a:t>Quotas:</a:t>
            </a:r>
          </a:p>
          <a:p>
            <a:r>
              <a:rPr lang="pt-BR" sz="2000" b="1" dirty="0" smtClean="0">
                <a:cs typeface="Arial" pitchFamily="34" charset="0"/>
              </a:rPr>
              <a:t>	14   </a:t>
            </a:r>
            <a:r>
              <a:rPr lang="pt-BR" sz="2000" dirty="0" smtClean="0">
                <a:cs typeface="Arial" pitchFamily="34" charset="0"/>
              </a:rPr>
              <a:t>bolsas </a:t>
            </a:r>
            <a:r>
              <a:rPr lang="pt-BR" sz="2000" dirty="0">
                <a:cs typeface="Arial" pitchFamily="34" charset="0"/>
              </a:rPr>
              <a:t>de </a:t>
            </a:r>
            <a:r>
              <a:rPr lang="pt-BR" sz="2000" b="1" dirty="0">
                <a:cs typeface="Arial" pitchFamily="34" charset="0"/>
              </a:rPr>
              <a:t>GRA</a:t>
            </a:r>
          </a:p>
          <a:p>
            <a:r>
              <a:rPr lang="pt-BR" sz="2000" b="1" dirty="0" smtClean="0">
                <a:cs typeface="Arial" pitchFamily="34" charset="0"/>
              </a:rPr>
              <a:t>	03   </a:t>
            </a:r>
            <a:r>
              <a:rPr lang="pt-BR" sz="2000" dirty="0" smtClean="0">
                <a:cs typeface="Arial" pitchFamily="34" charset="0"/>
              </a:rPr>
              <a:t>bolsas </a:t>
            </a:r>
            <a:r>
              <a:rPr lang="pt-BR" sz="2000" dirty="0">
                <a:cs typeface="Arial" pitchFamily="34" charset="0"/>
              </a:rPr>
              <a:t>de </a:t>
            </a:r>
            <a:r>
              <a:rPr lang="pt-BR" sz="2000" b="1" dirty="0">
                <a:cs typeface="Arial" pitchFamily="34" charset="0"/>
              </a:rPr>
              <a:t>MSc</a:t>
            </a:r>
          </a:p>
          <a:p>
            <a:r>
              <a:rPr lang="pt-BR" sz="2000" b="1" dirty="0" smtClean="0">
                <a:cs typeface="Arial" pitchFamily="34" charset="0"/>
              </a:rPr>
              <a:t>	00  </a:t>
            </a:r>
            <a:r>
              <a:rPr lang="pt-BR" sz="2000" dirty="0" smtClean="0">
                <a:cs typeface="Arial" pitchFamily="34" charset="0"/>
              </a:rPr>
              <a:t> bolsas </a:t>
            </a:r>
            <a:r>
              <a:rPr lang="pt-BR" sz="2000" dirty="0">
                <a:cs typeface="Arial" pitchFamily="34" charset="0"/>
              </a:rPr>
              <a:t>de</a:t>
            </a:r>
            <a:r>
              <a:rPr lang="pt-BR" sz="2000" b="1" dirty="0">
                <a:cs typeface="Arial" pitchFamily="34" charset="0"/>
              </a:rPr>
              <a:t> DSc</a:t>
            </a:r>
          </a:p>
          <a:p>
            <a:endParaRPr lang="pt-BR" sz="2000" b="1" dirty="0">
              <a:cs typeface="Arial" pitchFamily="34" charset="0"/>
            </a:endParaRPr>
          </a:p>
          <a:p>
            <a:r>
              <a:rPr lang="pt-BR" sz="2000" dirty="0">
                <a:cs typeface="Arial" pitchFamily="34" charset="0"/>
              </a:rPr>
              <a:t>Para a </a:t>
            </a:r>
            <a:r>
              <a:rPr lang="pt-BR" sz="2000" b="1" dirty="0" smtClean="0">
                <a:cs typeface="Arial" pitchFamily="34" charset="0"/>
              </a:rPr>
              <a:t>graduação</a:t>
            </a:r>
            <a:r>
              <a:rPr lang="pt-BR" sz="2000" dirty="0" smtClean="0">
                <a:cs typeface="Arial" pitchFamily="34" charset="0"/>
              </a:rPr>
              <a:t> </a:t>
            </a:r>
            <a:r>
              <a:rPr lang="pt-BR" sz="2000" dirty="0">
                <a:cs typeface="Arial" pitchFamily="34" charset="0"/>
              </a:rPr>
              <a:t>foi realizada </a:t>
            </a:r>
            <a:r>
              <a:rPr lang="pt-BR" sz="2000" dirty="0" smtClean="0">
                <a:cs typeface="Arial" pitchFamily="34" charset="0"/>
              </a:rPr>
              <a:t>através de </a:t>
            </a:r>
          </a:p>
          <a:p>
            <a:r>
              <a:rPr lang="pt-BR" sz="2000" dirty="0">
                <a:cs typeface="Arial" pitchFamily="34" charset="0"/>
              </a:rPr>
              <a:t>	</a:t>
            </a:r>
            <a:r>
              <a:rPr lang="pt-BR" sz="2000" dirty="0" smtClean="0">
                <a:cs typeface="Arial" pitchFamily="34" charset="0"/>
              </a:rPr>
              <a:t>- Análise curricular</a:t>
            </a:r>
          </a:p>
          <a:p>
            <a:r>
              <a:rPr lang="pt-BR" sz="2000" dirty="0">
                <a:cs typeface="Arial" pitchFamily="34" charset="0"/>
              </a:rPr>
              <a:t>	</a:t>
            </a:r>
            <a:r>
              <a:rPr lang="pt-BR" sz="2000" dirty="0" smtClean="0">
                <a:cs typeface="Arial" pitchFamily="34" charset="0"/>
              </a:rPr>
              <a:t>- Histórico escolar e IRA (Índice de Rendimento do Acadêmico)</a:t>
            </a:r>
          </a:p>
          <a:p>
            <a:r>
              <a:rPr lang="pt-BR" sz="2000" dirty="0">
                <a:cs typeface="Arial" pitchFamily="34" charset="0"/>
              </a:rPr>
              <a:t>	</a:t>
            </a:r>
            <a:r>
              <a:rPr lang="pt-BR" sz="2000" dirty="0" smtClean="0">
                <a:cs typeface="Arial" pitchFamily="34" charset="0"/>
              </a:rPr>
              <a:t>- Prova </a:t>
            </a:r>
            <a:r>
              <a:rPr lang="pt-BR" sz="2000" dirty="0">
                <a:cs typeface="Arial" pitchFamily="34" charset="0"/>
              </a:rPr>
              <a:t>com 25 questões objetivas escritas em </a:t>
            </a:r>
            <a:r>
              <a:rPr lang="pt-BR" sz="2000" dirty="0" smtClean="0">
                <a:cs typeface="Arial" pitchFamily="34" charset="0"/>
              </a:rPr>
              <a:t>inglês</a:t>
            </a:r>
            <a:r>
              <a:rPr lang="pt-BR" sz="2000" baseline="30000" dirty="0" smtClean="0">
                <a:cs typeface="Arial" pitchFamily="34" charset="0"/>
              </a:rPr>
              <a:t>1</a:t>
            </a:r>
            <a:endParaRPr lang="pt-BR" sz="2000" baseline="30000" dirty="0" smtClean="0">
              <a:cs typeface="Arial" pitchFamily="34" charset="0"/>
            </a:endParaRPr>
          </a:p>
          <a:p>
            <a:endParaRPr lang="pt-BR" sz="2000" dirty="0">
              <a:cs typeface="Arial" pitchFamily="34" charset="0"/>
            </a:endParaRPr>
          </a:p>
          <a:p>
            <a:r>
              <a:rPr lang="pt-BR" sz="2000" dirty="0" smtClean="0">
                <a:cs typeface="Arial" pitchFamily="34" charset="0"/>
              </a:rPr>
              <a:t>Para a </a:t>
            </a:r>
            <a:r>
              <a:rPr lang="pt-BR" sz="2000" b="1" dirty="0" smtClean="0">
                <a:cs typeface="Arial" pitchFamily="34" charset="0"/>
              </a:rPr>
              <a:t>pós-graduação</a:t>
            </a:r>
            <a:r>
              <a:rPr lang="pt-BR" sz="2000" dirty="0" smtClean="0">
                <a:cs typeface="Arial" pitchFamily="34" charset="0"/>
              </a:rPr>
              <a:t>, a seleção foi realizada com base em </a:t>
            </a:r>
          </a:p>
          <a:p>
            <a:r>
              <a:rPr lang="pt-BR" sz="2000" dirty="0">
                <a:cs typeface="Arial" pitchFamily="34" charset="0"/>
              </a:rPr>
              <a:t>	</a:t>
            </a:r>
            <a:r>
              <a:rPr lang="pt-BR" sz="2000" dirty="0" smtClean="0">
                <a:cs typeface="Arial" pitchFamily="34" charset="0"/>
              </a:rPr>
              <a:t>- Proposta de pesquisa</a:t>
            </a:r>
          </a:p>
          <a:p>
            <a:r>
              <a:rPr lang="pt-BR" sz="2000" dirty="0">
                <a:cs typeface="Arial" pitchFamily="34" charset="0"/>
              </a:rPr>
              <a:t>	</a:t>
            </a:r>
            <a:r>
              <a:rPr lang="pt-BR" sz="2000" dirty="0" smtClean="0">
                <a:cs typeface="Arial" pitchFamily="34" charset="0"/>
              </a:rPr>
              <a:t>- Análise curricular</a:t>
            </a:r>
            <a:endParaRPr lang="pt-BR" sz="2000" dirty="0">
              <a:cs typeface="Arial" pitchFamily="34" charset="0"/>
            </a:endParaRPr>
          </a:p>
        </p:txBody>
      </p:sp>
      <p:sp>
        <p:nvSpPr>
          <p:cNvPr id="11" name="Text Box 317"/>
          <p:cNvSpPr txBox="1">
            <a:spLocks noChangeArrowheads="1"/>
          </p:cNvSpPr>
          <p:nvPr/>
        </p:nvSpPr>
        <p:spPr bwMode="auto">
          <a:xfrm>
            <a:off x="2987675" y="1196975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SELEÇÃO 2012</a:t>
            </a:r>
          </a:p>
        </p:txBody>
      </p:sp>
    </p:spTree>
    <p:extLst>
      <p:ext uri="{BB962C8B-B14F-4D97-AF65-F5344CB8AC3E}">
        <p14:creationId xmlns:p14="http://schemas.microsoft.com/office/powerpoint/2010/main" val="23925912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5288" y="115888"/>
            <a:ext cx="5976937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400" b="1" dirty="0" smtClean="0">
                <a:solidFill>
                  <a:srgbClr val="002060"/>
                </a:solidFill>
                <a:latin typeface="+mj-lt"/>
              </a:rPr>
              <a:t>PRH-31 / UFC</a:t>
            </a:r>
            <a:endParaRPr lang="pt-BR" sz="44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10" name="Imagem 9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1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95288" y="1255936"/>
            <a:ext cx="3816350" cy="300133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1600" dirty="0"/>
              <a:t>Geologia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1600" dirty="0"/>
              <a:t>Engenharia Civil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1600" dirty="0"/>
              <a:t>Engenharia Metalúrgica e Materiais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1600" dirty="0"/>
              <a:t>Engenharia Química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1600" dirty="0"/>
              <a:t>Engenharia Elétrica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1600" dirty="0"/>
              <a:t>Engenharia de Produção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1600" dirty="0"/>
              <a:t>Engenharia Mecânica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1600" dirty="0"/>
              <a:t>Engenharia de Teleinformática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528" y="4581128"/>
            <a:ext cx="8353425" cy="2034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pt-BR" sz="1600" dirty="0"/>
              <a:t>Disciplinas extras de especialização no setor: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pt-BR" sz="1600" dirty="0"/>
              <a:t> Graduação - 6 disciplinas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pt-BR" sz="1600" dirty="0"/>
              <a:t> Mestrado - 4 disciplinas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pt-BR" sz="1600" dirty="0"/>
              <a:t> Doutorado - 6 disciplinas 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pt-BR" sz="1600" dirty="0"/>
              <a:t>Projetos de final de curso, dissertações de mestrado e teses de doutorado de interesse do setor Petróleo e Gás.</a:t>
            </a:r>
            <a:endParaRPr lang="en-US" sz="1600" dirty="0"/>
          </a:p>
        </p:txBody>
      </p:sp>
      <p:sp>
        <p:nvSpPr>
          <p:cNvPr id="14" name="Text Box 317"/>
          <p:cNvSpPr txBox="1">
            <a:spLocks noChangeArrowheads="1"/>
          </p:cNvSpPr>
          <p:nvPr/>
        </p:nvSpPr>
        <p:spPr bwMode="auto">
          <a:xfrm>
            <a:off x="900113" y="1052736"/>
            <a:ext cx="2592387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GRADUAÇÃO</a:t>
            </a:r>
          </a:p>
        </p:txBody>
      </p:sp>
      <p:sp>
        <p:nvSpPr>
          <p:cNvPr id="15" name="Text Box 317"/>
          <p:cNvSpPr txBox="1">
            <a:spLocks noChangeArrowheads="1"/>
          </p:cNvSpPr>
          <p:nvPr/>
        </p:nvSpPr>
        <p:spPr bwMode="auto">
          <a:xfrm>
            <a:off x="683568" y="4293096"/>
            <a:ext cx="2592387" cy="277813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ESTRUTURA CURRICULAR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7900" y="1268636"/>
            <a:ext cx="3960813" cy="383489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defRPr/>
            </a:pPr>
            <a:r>
              <a:rPr lang="pt-BR" sz="1600" dirty="0"/>
              <a:t>Física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defRPr/>
            </a:pPr>
            <a:r>
              <a:rPr lang="pt-BR" sz="1600" dirty="0"/>
              <a:t>Química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defRPr/>
            </a:pPr>
            <a:r>
              <a:rPr lang="pt-BR" sz="1600" dirty="0"/>
              <a:t>Geologia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pt-BR" sz="1600" dirty="0"/>
              <a:t>Engenharia Elétrica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pt-BR" sz="1600" dirty="0"/>
              <a:t>Engenharia e Ciência dos Materiais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pt-BR" sz="1600" dirty="0"/>
              <a:t>Engenharia Química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pt-BR" sz="1600" dirty="0"/>
              <a:t>Engenharia de Teleinformática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pt-BR" sz="1600" dirty="0"/>
              <a:t>Engenharia de Transportes 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pt-BR" sz="1600" dirty="0"/>
              <a:t>Recursos Hídricos e </a:t>
            </a:r>
            <a:r>
              <a:rPr lang="pt-BR" sz="1600" dirty="0" smtClean="0"/>
              <a:t>San. Ambiental</a:t>
            </a:r>
            <a:endParaRPr lang="pt-BR" sz="1600" dirty="0"/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pt-BR" sz="1600" dirty="0"/>
              <a:t>Engenharia Mecânica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pt-BR" sz="1600" dirty="0"/>
              <a:t>Engenharia Estrutural e Construção Civil</a:t>
            </a:r>
          </a:p>
        </p:txBody>
      </p:sp>
      <p:sp>
        <p:nvSpPr>
          <p:cNvPr id="17" name="Text Box 317"/>
          <p:cNvSpPr txBox="1">
            <a:spLocks noChangeArrowheads="1"/>
          </p:cNvSpPr>
          <p:nvPr/>
        </p:nvSpPr>
        <p:spPr bwMode="auto">
          <a:xfrm>
            <a:off x="5364163" y="1052736"/>
            <a:ext cx="2592387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PÓS-GRADUAÇÃO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95536" y="1412776"/>
            <a:ext cx="8357939" cy="4801314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r>
              <a:rPr lang="pt-BR" sz="2000" b="1" dirty="0" smtClean="0">
                <a:cs typeface="Arial" pitchFamily="34" charset="0"/>
              </a:rPr>
              <a:t>Conteúdo </a:t>
            </a:r>
            <a:r>
              <a:rPr lang="pt-BR" sz="2000" b="1" dirty="0">
                <a:cs typeface="Arial" pitchFamily="34" charset="0"/>
              </a:rPr>
              <a:t>da prova de </a:t>
            </a:r>
            <a:r>
              <a:rPr lang="pt-BR" sz="2000" b="1" dirty="0" smtClean="0">
                <a:cs typeface="Arial" pitchFamily="34" charset="0"/>
              </a:rPr>
              <a:t>seleção</a:t>
            </a:r>
            <a:r>
              <a:rPr lang="pt-BR" sz="2000" b="1" dirty="0" smtClean="0">
                <a:cs typeface="Arial" pitchFamily="34" charset="0"/>
              </a:rPr>
              <a:t>:                                                        </a:t>
            </a:r>
            <a:endParaRPr lang="pt-BR" sz="2000" b="1" dirty="0">
              <a:cs typeface="Arial" pitchFamily="34" charset="0"/>
            </a:endParaRPr>
          </a:p>
          <a:p>
            <a:pPr lvl="0"/>
            <a:endParaRPr lang="pt-BR" sz="1400" dirty="0">
              <a:cs typeface="Arial" pitchFamily="34" charset="0"/>
            </a:endParaRPr>
          </a:p>
          <a:p>
            <a:pPr lvl="0"/>
            <a:r>
              <a:rPr lang="pt-BR" sz="1600" dirty="0">
                <a:cs typeface="Arial" pitchFamily="34" charset="0"/>
              </a:rPr>
              <a:t>MATEMÁTICA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Lógica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Álgebra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Trigonometria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Geometria analítica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Cálculo diferencial e integral</a:t>
            </a:r>
            <a:endParaRPr lang="en-US" sz="1600" dirty="0">
              <a:cs typeface="Arial" pitchFamily="34" charset="0"/>
            </a:endParaRPr>
          </a:p>
          <a:p>
            <a:pPr lvl="0"/>
            <a:endParaRPr lang="pt-BR" sz="1600" dirty="0" smtClean="0">
              <a:cs typeface="Arial" pitchFamily="34" charset="0"/>
            </a:endParaRPr>
          </a:p>
          <a:p>
            <a:pPr lvl="0"/>
            <a:r>
              <a:rPr lang="pt-BR" sz="1600" dirty="0" smtClean="0">
                <a:cs typeface="Arial" pitchFamily="34" charset="0"/>
              </a:rPr>
              <a:t>FÍSICA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Movimento em duas e três dimensões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Força e movimento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Energia cinética, potencial e trabalho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Conservação de energia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Temperatura, calor e leis da termodinâmica</a:t>
            </a:r>
            <a:endParaRPr lang="en-US" sz="1600" dirty="0">
              <a:cs typeface="Arial" pitchFamily="34" charset="0"/>
            </a:endParaRPr>
          </a:p>
          <a:p>
            <a:pPr lvl="0"/>
            <a:endParaRPr lang="pt-BR" sz="1600" dirty="0" smtClean="0">
              <a:cs typeface="Arial" pitchFamily="34" charset="0"/>
            </a:endParaRPr>
          </a:p>
          <a:p>
            <a:pPr lvl="0"/>
            <a:endParaRPr lang="en-US" sz="1600" dirty="0" smtClean="0">
              <a:cs typeface="Arial" pitchFamily="34" charset="0"/>
            </a:endParaRPr>
          </a:p>
          <a:p>
            <a:pPr lvl="0"/>
            <a:endParaRPr lang="pt-BR" sz="1600" dirty="0" smtClean="0">
              <a:cs typeface="Arial" pitchFamily="34" charset="0"/>
            </a:endParaRPr>
          </a:p>
          <a:p>
            <a:pPr lvl="0"/>
            <a:endParaRPr lang="pt-BR" sz="1600" dirty="0">
              <a:cs typeface="Arial" pitchFamily="34" charset="0"/>
            </a:endParaRPr>
          </a:p>
          <a:p>
            <a:pPr lvl="0"/>
            <a:endParaRPr lang="pt-BR" sz="1600" dirty="0" smtClean="0">
              <a:cs typeface="Arial" pitchFamily="34" charset="0"/>
            </a:endParaRPr>
          </a:p>
          <a:p>
            <a:pPr lvl="0"/>
            <a:r>
              <a:rPr lang="pt-BR" sz="1600" dirty="0" smtClean="0">
                <a:cs typeface="Arial" pitchFamily="34" charset="0"/>
              </a:rPr>
              <a:t>QUÍMICA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Relações de massa e energia nos fenômenos químicos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Classificação periódica e estrutura molecular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Água e soluções 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Cinética e equilíbrio químico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Ácidos, bases e sistemas </a:t>
            </a:r>
            <a:r>
              <a:rPr lang="pt-BR" sz="1600" dirty="0" smtClean="0">
                <a:cs typeface="Arial" pitchFamily="34" charset="0"/>
              </a:rPr>
              <a:t>eletroquímicos</a:t>
            </a:r>
            <a:endParaRPr lang="pt-BR" sz="1600" dirty="0">
              <a:cs typeface="Arial" pitchFamily="34" charset="0"/>
            </a:endParaRPr>
          </a:p>
          <a:p>
            <a:pPr lvl="0"/>
            <a:endParaRPr lang="pt-BR" sz="1600" dirty="0" smtClean="0">
              <a:cs typeface="Arial" pitchFamily="34" charset="0"/>
            </a:endParaRPr>
          </a:p>
          <a:p>
            <a:pPr lvl="0"/>
            <a:r>
              <a:rPr lang="pt-BR" sz="1600" dirty="0" smtClean="0">
                <a:cs typeface="Arial" pitchFamily="34" charset="0"/>
              </a:rPr>
              <a:t>GEOLOGIA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Tectônica de placas</a:t>
            </a:r>
            <a:endParaRPr lang="en-US" sz="1600" dirty="0">
              <a:cs typeface="Arial" pitchFamily="34" charset="0"/>
            </a:endParaRPr>
          </a:p>
          <a:p>
            <a:pPr lvl="1"/>
            <a:r>
              <a:rPr lang="pt-BR" sz="1600" dirty="0">
                <a:cs typeface="Arial" pitchFamily="34" charset="0"/>
              </a:rPr>
              <a:t>Sedimentos e rochas </a:t>
            </a:r>
            <a:r>
              <a:rPr lang="pt-BR" sz="1600" dirty="0" smtClean="0">
                <a:cs typeface="Arial" pitchFamily="34" charset="0"/>
              </a:rPr>
              <a:t>sedimentares</a:t>
            </a:r>
          </a:p>
          <a:p>
            <a:pPr lvl="1"/>
            <a:endParaRPr lang="en-US" sz="1600" dirty="0">
              <a:cs typeface="Arial" pitchFamily="34" charset="0"/>
            </a:endParaRPr>
          </a:p>
          <a:p>
            <a:pPr lvl="0"/>
            <a:r>
              <a:rPr lang="pt-BR" sz="1600" dirty="0" smtClean="0">
                <a:cs typeface="Arial" pitchFamily="34" charset="0"/>
              </a:rPr>
              <a:t>INGLÊS*</a:t>
            </a:r>
            <a:endParaRPr lang="en-US" sz="1600" dirty="0">
              <a:cs typeface="Arial" pitchFamily="34" charset="0"/>
            </a:endParaRPr>
          </a:p>
          <a:p>
            <a:r>
              <a:rPr lang="pt-BR" sz="1600" dirty="0">
                <a:cs typeface="Arial" pitchFamily="34" charset="0"/>
              </a:rPr>
              <a:t>	</a:t>
            </a:r>
            <a:r>
              <a:rPr lang="pt-BR" sz="1600" dirty="0" smtClean="0">
                <a:cs typeface="Arial" pitchFamily="34" charset="0"/>
              </a:rPr>
              <a:t>Interpretação </a:t>
            </a:r>
            <a:r>
              <a:rPr lang="pt-BR" sz="1600" dirty="0">
                <a:cs typeface="Arial" pitchFamily="34" charset="0"/>
              </a:rPr>
              <a:t>de textos</a:t>
            </a:r>
            <a:endParaRPr lang="pt-BR" sz="1600" b="1" dirty="0">
              <a:cs typeface="Arial" pitchFamily="34" charset="0"/>
            </a:endParaRPr>
          </a:p>
        </p:txBody>
      </p:sp>
      <p:sp>
        <p:nvSpPr>
          <p:cNvPr id="11" name="Text Box 317"/>
          <p:cNvSpPr txBox="1">
            <a:spLocks noChangeArrowheads="1"/>
          </p:cNvSpPr>
          <p:nvPr/>
        </p:nvSpPr>
        <p:spPr bwMode="auto">
          <a:xfrm>
            <a:off x="2987824" y="1052736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SELEÇÃO 2012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6396335"/>
            <a:ext cx="91273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 smtClean="0">
                <a:cs typeface="Arial" pitchFamily="34" charset="0"/>
              </a:rPr>
              <a:t>*</a:t>
            </a:r>
            <a:r>
              <a:rPr lang="pt-BR" sz="1200" baseline="30000" dirty="0" smtClean="0">
                <a:cs typeface="Arial" pitchFamily="34" charset="0"/>
              </a:rPr>
              <a:t> </a:t>
            </a:r>
            <a:r>
              <a:rPr lang="pt-BR" sz="1200" dirty="0" smtClean="0">
                <a:cs typeface="Arial" pitchFamily="34" charset="0"/>
              </a:rPr>
              <a:t>A </a:t>
            </a:r>
            <a:r>
              <a:rPr lang="pt-BR" sz="1200" dirty="0">
                <a:cs typeface="Arial" pitchFamily="34" charset="0"/>
              </a:rPr>
              <a:t>escolha </a:t>
            </a:r>
            <a:r>
              <a:rPr lang="pt-BR" sz="1200" dirty="0" smtClean="0">
                <a:cs typeface="Arial" pitchFamily="34" charset="0"/>
              </a:rPr>
              <a:t>da língua inglesa </a:t>
            </a:r>
            <a:r>
              <a:rPr lang="pt-BR" sz="1200" dirty="0">
                <a:cs typeface="Arial" pitchFamily="34" charset="0"/>
              </a:rPr>
              <a:t>deve-se ao fato que a maior parte da bibliografia publicada na área de Petróleo e Gás Natural estar disponível em inglês. Duração de 2 horas.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08008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412875"/>
            <a:ext cx="8429625" cy="455509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b="1" dirty="0" smtClean="0"/>
          </a:p>
          <a:p>
            <a:r>
              <a:rPr lang="pt-BR" sz="2000" b="1" dirty="0" smtClean="0"/>
              <a:t>RESULTADO</a:t>
            </a:r>
            <a:endParaRPr lang="pt-BR" sz="2000" b="1" dirty="0"/>
          </a:p>
          <a:p>
            <a:endParaRPr lang="pt-BR" b="1" dirty="0" smtClean="0"/>
          </a:p>
          <a:p>
            <a:r>
              <a:rPr lang="pt-BR" dirty="0"/>
              <a:t>Um total de </a:t>
            </a:r>
            <a:r>
              <a:rPr lang="pt-BR" b="1" dirty="0"/>
              <a:t>20 (vinte) projetos</a:t>
            </a:r>
            <a:r>
              <a:rPr lang="pt-BR" dirty="0"/>
              <a:t> foram inscritos</a:t>
            </a:r>
            <a:r>
              <a:rPr lang="pt-BR" dirty="0" smtClean="0"/>
              <a:t>, </a:t>
            </a:r>
            <a:r>
              <a:rPr lang="pt-BR" dirty="0"/>
              <a:t>sendo que 5 (cinco) destes não apresentaram bolsistas inscritos.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dirty="0"/>
              <a:t>número total de inscritos do Processo de Seleção 2012 foi de </a:t>
            </a:r>
            <a:r>
              <a:rPr lang="pt-BR" b="1" dirty="0"/>
              <a:t>20 (vinte) </a:t>
            </a:r>
            <a:r>
              <a:rPr lang="pt-BR" b="1" dirty="0" smtClean="0"/>
              <a:t>alunos</a:t>
            </a:r>
            <a:r>
              <a:rPr lang="pt-BR" dirty="0" smtClean="0"/>
              <a:t>.</a:t>
            </a:r>
            <a:endParaRPr lang="en-US" dirty="0"/>
          </a:p>
          <a:p>
            <a:r>
              <a:rPr lang="pt-BR" dirty="0"/>
              <a:t> </a:t>
            </a:r>
            <a:endParaRPr lang="en-US" dirty="0"/>
          </a:p>
          <a:p>
            <a:r>
              <a:rPr lang="pt-BR" dirty="0" smtClean="0"/>
              <a:t>O </a:t>
            </a:r>
            <a:r>
              <a:rPr lang="pt-BR" dirty="0"/>
              <a:t>curso de </a:t>
            </a:r>
            <a:r>
              <a:rPr lang="pt-BR" b="1" dirty="0"/>
              <a:t>Engenharia Química</a:t>
            </a:r>
            <a:r>
              <a:rPr lang="pt-BR" dirty="0"/>
              <a:t> é o que apresentou maior contingente de inscrições no PS/2012 </a:t>
            </a:r>
            <a:r>
              <a:rPr lang="pt-BR" b="1" dirty="0"/>
              <a:t>(55%)</a:t>
            </a:r>
            <a:r>
              <a:rPr lang="pt-BR" dirty="0"/>
              <a:t>, seguido pelos cursos de </a:t>
            </a:r>
            <a:r>
              <a:rPr lang="pt-BR" b="1" dirty="0"/>
              <a:t>Engenharia Civil (15%)</a:t>
            </a:r>
            <a:r>
              <a:rPr lang="pt-BR" dirty="0"/>
              <a:t>, </a:t>
            </a:r>
            <a:r>
              <a:rPr lang="pt-BR" b="1" dirty="0"/>
              <a:t>Engenharia Mecânica (10%)</a:t>
            </a:r>
            <a:r>
              <a:rPr lang="pt-BR" dirty="0"/>
              <a:t>, </a:t>
            </a:r>
            <a:r>
              <a:rPr lang="pt-BR" b="1" dirty="0"/>
              <a:t>Geologia (10%)</a:t>
            </a:r>
            <a:r>
              <a:rPr lang="pt-BR" dirty="0"/>
              <a:t>, </a:t>
            </a:r>
            <a:r>
              <a:rPr lang="pt-BR" b="1" dirty="0"/>
              <a:t>Engenharia de Teleinformática (5%)</a:t>
            </a:r>
            <a:r>
              <a:rPr lang="pt-BR" dirty="0"/>
              <a:t> e </a:t>
            </a:r>
            <a:r>
              <a:rPr lang="pt-BR" b="1" dirty="0"/>
              <a:t>Geologia (5%)</a:t>
            </a:r>
            <a:r>
              <a:rPr lang="pt-BR" dirty="0"/>
              <a:t>. </a:t>
            </a:r>
            <a:endParaRPr lang="en-US" dirty="0"/>
          </a:p>
          <a:p>
            <a:endParaRPr lang="pt-BR" dirty="0"/>
          </a:p>
          <a:p>
            <a:r>
              <a:rPr lang="pt-BR" dirty="0" smtClean="0"/>
              <a:t>Nenhuma </a:t>
            </a:r>
            <a:r>
              <a:rPr lang="pt-BR" dirty="0"/>
              <a:t>inscrição foi indeferida. </a:t>
            </a:r>
          </a:p>
          <a:p>
            <a:endParaRPr lang="pt-BR" b="1" dirty="0"/>
          </a:p>
        </p:txBody>
      </p:sp>
      <p:sp>
        <p:nvSpPr>
          <p:cNvPr id="11" name="Text Box 317"/>
          <p:cNvSpPr txBox="1">
            <a:spLocks noChangeArrowheads="1"/>
          </p:cNvSpPr>
          <p:nvPr/>
        </p:nvSpPr>
        <p:spPr bwMode="auto">
          <a:xfrm>
            <a:off x="2987675" y="1196975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SELEÇÃO 2012</a:t>
            </a:r>
          </a:p>
        </p:txBody>
      </p:sp>
    </p:spTree>
    <p:extLst>
      <p:ext uri="{BB962C8B-B14F-4D97-AF65-F5344CB8AC3E}">
        <p14:creationId xmlns:p14="http://schemas.microsoft.com/office/powerpoint/2010/main" val="1373124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2"/>
          <p:cNvSpPr txBox="1">
            <a:spLocks noChangeArrowheads="1"/>
          </p:cNvSpPr>
          <p:nvPr/>
        </p:nvSpPr>
        <p:spPr bwMode="auto">
          <a:xfrm>
            <a:off x="323850" y="1412875"/>
            <a:ext cx="8429625" cy="437042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pt-BR" b="1" dirty="0" smtClean="0"/>
          </a:p>
          <a:p>
            <a:r>
              <a:rPr lang="pt-BR" sz="2000" b="1" dirty="0"/>
              <a:t>Resultado GRA</a:t>
            </a:r>
            <a:r>
              <a:rPr lang="pt-BR" sz="2000" b="1" dirty="0" smtClean="0"/>
              <a:t>:</a:t>
            </a:r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 smtClean="0"/>
          </a:p>
          <a:p>
            <a:r>
              <a:rPr lang="pt-BR" sz="2000" b="1" dirty="0"/>
              <a:t>Resultado </a:t>
            </a:r>
            <a:r>
              <a:rPr lang="pt-BR" sz="2000" b="1" dirty="0" smtClean="0"/>
              <a:t>PG:</a:t>
            </a:r>
            <a:endParaRPr lang="pt-BR" sz="2000" b="1" dirty="0"/>
          </a:p>
          <a:p>
            <a:r>
              <a:rPr lang="pt-BR" sz="2000" dirty="0"/>
              <a:t>	3 Alunos da Eng. Química</a:t>
            </a:r>
          </a:p>
          <a:p>
            <a:endParaRPr lang="pt-BR" sz="2000" dirty="0"/>
          </a:p>
        </p:txBody>
      </p:sp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17"/>
          <p:cNvSpPr txBox="1">
            <a:spLocks noChangeArrowheads="1"/>
          </p:cNvSpPr>
          <p:nvPr/>
        </p:nvSpPr>
        <p:spPr bwMode="auto">
          <a:xfrm>
            <a:off x="2987675" y="1196975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SELEÇÃO 2012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53603"/>
              </p:ext>
            </p:extLst>
          </p:nvPr>
        </p:nvGraphicFramePr>
        <p:xfrm>
          <a:off x="1331641" y="2343346"/>
          <a:ext cx="5904656" cy="2035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6764"/>
                <a:gridCol w="1748946"/>
                <a:gridCol w="1748946"/>
              </a:tblGrid>
              <a:tr h="25796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00"/>
                        </a:spcBef>
                        <a:spcAft>
                          <a:spcPts val="300"/>
                        </a:spcAft>
                      </a:pPr>
                      <a:r>
                        <a:rPr lang="pt-BR" sz="1600" b="1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Curso</a:t>
                      </a:r>
                      <a:endParaRPr lang="en-US" sz="1600" b="1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0"/>
                        </a:spcBef>
                        <a:spcAft>
                          <a:spcPts val="300"/>
                        </a:spcAft>
                      </a:pPr>
                      <a:r>
                        <a:rPr lang="pt-BR" sz="1600" b="1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pt-BR" sz="1600" b="1" spc="3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pt-BR" sz="1600" b="1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de </a:t>
                      </a:r>
                      <a:r>
                        <a:rPr lang="pt-BR" sz="1600" b="1" spc="3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classificados</a:t>
                      </a:r>
                      <a:endParaRPr lang="en-US" sz="1600" b="1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0"/>
                        </a:spcBef>
                        <a:spcAft>
                          <a:spcPts val="300"/>
                        </a:spcAft>
                      </a:pPr>
                      <a:r>
                        <a:rPr lang="pt-BR" sz="1600" b="1" spc="3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en-US" sz="1600" b="1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</a:tr>
              <a:tr h="25796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Engenharia Química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50.0%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796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Engenharia Civil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21.4%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796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Engenharia Mecânica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14.3%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796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Engenharia Metalúrgica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7.1%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796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Geologia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spc="3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7.1%</a:t>
                      </a:r>
                      <a:endParaRPr lang="en-US" sz="1600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796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b="1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1600" b="1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b="1" spc="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1600" b="1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b="1" spc="3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4666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5632311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dirty="0" smtClean="0"/>
          </a:p>
          <a:p>
            <a:r>
              <a:rPr lang="pt-BR" sz="1600" b="1" dirty="0" smtClean="0"/>
              <a:t>PUBLICAÇÕES (2011 – 2012)</a:t>
            </a:r>
          </a:p>
          <a:p>
            <a:endParaRPr lang="pt-BR" sz="1600" dirty="0"/>
          </a:p>
          <a:p>
            <a:pPr>
              <a:spcAft>
                <a:spcPts val="600"/>
              </a:spcAft>
            </a:pPr>
            <a:r>
              <a:rPr lang="pt-BR" sz="1600" dirty="0" smtClean="0"/>
              <a:t>- </a:t>
            </a:r>
            <a:r>
              <a:rPr lang="pt-BR" sz="1600" b="1" dirty="0" smtClean="0"/>
              <a:t>Periódicos Internacionais</a:t>
            </a:r>
            <a:endParaRPr lang="pt-BR" sz="1600" b="1" dirty="0"/>
          </a:p>
          <a:p>
            <a:endParaRPr lang="en-US" sz="1600" dirty="0"/>
          </a:p>
          <a:p>
            <a:pPr>
              <a:spcAft>
                <a:spcPts val="900"/>
              </a:spcAft>
            </a:pPr>
            <a:r>
              <a:rPr lang="en-US" sz="1600" dirty="0" smtClean="0"/>
              <a:t>1</a:t>
            </a:r>
            <a:r>
              <a:rPr lang="en-US" sz="1600" dirty="0"/>
              <a:t>. </a:t>
            </a:r>
            <a:r>
              <a:rPr lang="en-US" sz="1600" u="sng" dirty="0"/>
              <a:t>Souza, </a:t>
            </a:r>
            <a:r>
              <a:rPr lang="en-US" sz="1600" u="sng" dirty="0" err="1"/>
              <a:t>Flavio</a:t>
            </a:r>
            <a:r>
              <a:rPr lang="en-US" sz="1600" u="sng" dirty="0"/>
              <a:t> V. </a:t>
            </a:r>
            <a:r>
              <a:rPr lang="en-US" sz="1600" dirty="0"/>
              <a:t>; Castro, Leandro S. . Effect of temperature on the mechanical response of thermo-viscoelastic asphalt pavements. </a:t>
            </a:r>
            <a:r>
              <a:rPr lang="en-US" sz="1600" i="1" dirty="0"/>
              <a:t>Construction &amp; Building Materials</a:t>
            </a:r>
            <a:r>
              <a:rPr lang="en-US" sz="1600" dirty="0"/>
              <a:t>, v. 30, p. 574-582, 2012. </a:t>
            </a:r>
          </a:p>
          <a:p>
            <a:pPr>
              <a:spcAft>
                <a:spcPts val="900"/>
              </a:spcAft>
            </a:pPr>
            <a:r>
              <a:rPr lang="en-US" sz="1600" dirty="0" smtClean="0"/>
              <a:t>2</a:t>
            </a:r>
            <a:r>
              <a:rPr lang="en-US" sz="1600" dirty="0"/>
              <a:t>. </a:t>
            </a:r>
            <a:r>
              <a:rPr lang="en-US" sz="1600" u="sng" dirty="0"/>
              <a:t>Souza, </a:t>
            </a:r>
            <a:r>
              <a:rPr lang="en-US" sz="1600" u="sng" dirty="0" err="1"/>
              <a:t>Flavio</a:t>
            </a:r>
            <a:r>
              <a:rPr lang="en-US" sz="1600" u="sng" dirty="0"/>
              <a:t> V.</a:t>
            </a:r>
            <a:r>
              <a:rPr lang="en-US" sz="1600" dirty="0"/>
              <a:t> ; Allen, David H. . Modeling the transition of </a:t>
            </a:r>
            <a:r>
              <a:rPr lang="en-US" sz="1600" dirty="0" err="1"/>
              <a:t>microcracks</a:t>
            </a:r>
            <a:r>
              <a:rPr lang="en-US" sz="1600" dirty="0"/>
              <a:t> into </a:t>
            </a:r>
            <a:r>
              <a:rPr lang="en-US" sz="1600" dirty="0" err="1"/>
              <a:t>macrocracks</a:t>
            </a:r>
            <a:r>
              <a:rPr lang="en-US" sz="1600" dirty="0"/>
              <a:t> in heterogeneous viscoelastic media using a two-way coupled </a:t>
            </a:r>
            <a:r>
              <a:rPr lang="en-US" sz="1600" dirty="0" err="1"/>
              <a:t>multiscale</a:t>
            </a:r>
            <a:r>
              <a:rPr lang="en-US" sz="1600" dirty="0"/>
              <a:t> model. </a:t>
            </a:r>
            <a:r>
              <a:rPr lang="en-US" sz="1600" i="1" dirty="0"/>
              <a:t>International Journal of Solids and Structures</a:t>
            </a:r>
            <a:r>
              <a:rPr lang="en-US" sz="1600" dirty="0"/>
              <a:t>, v. 48, p. 3160- 3175, 2011. </a:t>
            </a:r>
          </a:p>
          <a:p>
            <a:pPr>
              <a:spcAft>
                <a:spcPts val="900"/>
              </a:spcAft>
            </a:pPr>
            <a:r>
              <a:rPr lang="en-US" sz="1600" dirty="0" smtClean="0"/>
              <a:t>3</a:t>
            </a:r>
            <a:r>
              <a:rPr lang="en-US" sz="1600" dirty="0"/>
              <a:t>. </a:t>
            </a:r>
            <a:r>
              <a:rPr lang="en-US" sz="1600" u="sng" dirty="0"/>
              <a:t>F. V. Souza</a:t>
            </a:r>
            <a:r>
              <a:rPr lang="en-US" sz="1600" dirty="0"/>
              <a:t>, Allen, D. H. Computation of Homogenized Constitutive Tensor of Elastic Solids Containing Evolving Cracks. </a:t>
            </a:r>
            <a:r>
              <a:rPr lang="en-US" sz="1600" i="1" dirty="0"/>
              <a:t>International Journal of Damage Mechanics</a:t>
            </a:r>
            <a:r>
              <a:rPr lang="en-US" sz="1600" dirty="0"/>
              <a:t>. , 2011. </a:t>
            </a:r>
          </a:p>
          <a:p>
            <a:pPr>
              <a:spcAft>
                <a:spcPts val="900"/>
              </a:spcAft>
            </a:pPr>
            <a:r>
              <a:rPr lang="en-US" sz="1600" dirty="0" smtClean="0"/>
              <a:t>4</a:t>
            </a:r>
            <a:r>
              <a:rPr lang="en-US" sz="1600" dirty="0"/>
              <a:t>. </a:t>
            </a:r>
            <a:r>
              <a:rPr lang="en-US" sz="1600" u="sng" dirty="0"/>
              <a:t>F. V. Souza</a:t>
            </a:r>
            <a:r>
              <a:rPr lang="en-US" sz="1600" dirty="0"/>
              <a:t>, Castro, L. S., </a:t>
            </a:r>
            <a:r>
              <a:rPr lang="en-US" sz="1600" dirty="0" err="1"/>
              <a:t>Camara</a:t>
            </a:r>
            <a:r>
              <a:rPr lang="en-US" sz="1600" dirty="0"/>
              <a:t>, S. L., Allen, D. H. Finite-element modeling of damage evolution in heterogeneous viscoelastic composites with evolving cracks by using a two-way coupled </a:t>
            </a:r>
            <a:r>
              <a:rPr lang="en-US" sz="1600" dirty="0" err="1"/>
              <a:t>multiscale</a:t>
            </a:r>
            <a:r>
              <a:rPr lang="en-US" sz="1600" dirty="0"/>
              <a:t> model. </a:t>
            </a:r>
            <a:r>
              <a:rPr lang="en-US" sz="1600" i="1" dirty="0"/>
              <a:t>Mechanics of Composite Materials</a:t>
            </a:r>
            <a:r>
              <a:rPr lang="en-US" sz="1600" dirty="0"/>
              <a:t>. , v.47, p.95 - 108, 2011</a:t>
            </a:r>
            <a:r>
              <a:rPr lang="en-US" sz="1600" dirty="0" smtClean="0"/>
              <a:t>.</a:t>
            </a:r>
          </a:p>
          <a:p>
            <a:pPr>
              <a:spcAft>
                <a:spcPts val="900"/>
              </a:spcAft>
            </a:pPr>
            <a:r>
              <a:rPr lang="en-US" sz="1600" dirty="0" smtClean="0"/>
              <a:t>5. Souza</a:t>
            </a:r>
            <a:r>
              <a:rPr lang="en-US" sz="1600" dirty="0"/>
              <a:t>, Leonardo T. ; Kim, Yong-</a:t>
            </a:r>
            <a:r>
              <a:rPr lang="en-US" sz="1600" dirty="0" err="1"/>
              <a:t>Rak</a:t>
            </a:r>
            <a:r>
              <a:rPr lang="en-US" sz="1600" dirty="0"/>
              <a:t> ; </a:t>
            </a:r>
            <a:r>
              <a:rPr lang="en-US" sz="1600" u="sng" dirty="0"/>
              <a:t>Souza, </a:t>
            </a:r>
            <a:r>
              <a:rPr lang="en-US" sz="1600" u="sng" dirty="0" err="1"/>
              <a:t>Flavio</a:t>
            </a:r>
            <a:r>
              <a:rPr lang="en-US" sz="1600" u="sng" dirty="0"/>
              <a:t> V</a:t>
            </a:r>
            <a:r>
              <a:rPr lang="en-US" sz="1600" dirty="0"/>
              <a:t>. ; Castro, Leandro S. . Experimental Testing and Finite-Element Modeling to Evaluate the Effects of Aggregate Angularity on Bituminous Mixture Performance. </a:t>
            </a:r>
            <a:r>
              <a:rPr lang="en-US" sz="1600" i="1" dirty="0"/>
              <a:t>Journal of Materials in Civil Engineering</a:t>
            </a:r>
            <a:r>
              <a:rPr lang="en-US" sz="1600" dirty="0"/>
              <a:t>, v. 24, p. 249-258, 2012. </a:t>
            </a:r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33855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600" b="1" dirty="0" smtClean="0">
                <a:solidFill>
                  <a:schemeClr val="bg1"/>
                </a:solidFill>
              </a:rPr>
              <a:t>ATIVIDADES 2012 – PV</a:t>
            </a:r>
          </a:p>
        </p:txBody>
      </p:sp>
    </p:spTree>
    <p:extLst>
      <p:ext uri="{BB962C8B-B14F-4D97-AF65-F5344CB8AC3E}">
        <p14:creationId xmlns:p14="http://schemas.microsoft.com/office/powerpoint/2010/main" val="2840236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4932119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dirty="0" smtClean="0"/>
          </a:p>
          <a:p>
            <a:r>
              <a:rPr lang="pt-BR" sz="1600" b="1" dirty="0" smtClean="0"/>
              <a:t>PUBLICAÇÕES (2011 – 2012)</a:t>
            </a:r>
          </a:p>
          <a:p>
            <a:endParaRPr lang="pt-BR" sz="1600" dirty="0"/>
          </a:p>
          <a:p>
            <a:pPr>
              <a:spcAft>
                <a:spcPts val="600"/>
              </a:spcAft>
            </a:pPr>
            <a:r>
              <a:rPr lang="pt-BR" sz="1600" dirty="0" smtClean="0"/>
              <a:t>- </a:t>
            </a:r>
            <a:r>
              <a:rPr lang="pt-BR" sz="1600" b="1" dirty="0" smtClean="0"/>
              <a:t>Periódicos Internacionais (</a:t>
            </a:r>
            <a:r>
              <a:rPr lang="pt-BR" sz="1600" b="1" u="sng" dirty="0" smtClean="0"/>
              <a:t>Aceitos para publicação</a:t>
            </a:r>
            <a:r>
              <a:rPr lang="pt-BR" sz="1600" b="1" dirty="0" smtClean="0"/>
              <a:t>)</a:t>
            </a:r>
            <a:endParaRPr lang="pt-BR" sz="1600" b="1" dirty="0"/>
          </a:p>
          <a:p>
            <a:endParaRPr lang="en-US" sz="1600" dirty="0" smtClean="0"/>
          </a:p>
          <a:p>
            <a:pPr>
              <a:spcAft>
                <a:spcPts val="900"/>
              </a:spcAft>
            </a:pPr>
            <a:r>
              <a:rPr lang="en-US" sz="1600" dirty="0" smtClean="0"/>
              <a:t>1. </a:t>
            </a:r>
            <a:r>
              <a:rPr lang="en-US" sz="1600" u="sng" dirty="0" smtClean="0"/>
              <a:t>F</a:t>
            </a:r>
            <a:r>
              <a:rPr lang="en-US" sz="1600" u="sng" dirty="0"/>
              <a:t>. V. Souza</a:t>
            </a:r>
            <a:r>
              <a:rPr lang="en-US" sz="1600" dirty="0"/>
              <a:t>, D. H. Allen. Verification of a two-way coupled </a:t>
            </a:r>
            <a:r>
              <a:rPr lang="en-US" sz="1600" dirty="0" err="1"/>
              <a:t>multiscale</a:t>
            </a:r>
            <a:r>
              <a:rPr lang="en-US" sz="1600" dirty="0"/>
              <a:t> finite element code for dynamic/impact problems. </a:t>
            </a:r>
            <a:r>
              <a:rPr lang="en-US" sz="1600" i="1" dirty="0"/>
              <a:t>Mechanics of Advanced Materials and Structures</a:t>
            </a:r>
            <a:r>
              <a:rPr lang="en-US" sz="1600" dirty="0"/>
              <a:t>. , 2012. </a:t>
            </a:r>
          </a:p>
          <a:p>
            <a:pPr>
              <a:spcAft>
                <a:spcPts val="900"/>
              </a:spcAft>
            </a:pPr>
            <a:r>
              <a:rPr lang="en-US" sz="1600" dirty="0" smtClean="0"/>
              <a:t>2</a:t>
            </a:r>
            <a:r>
              <a:rPr lang="en-US" sz="1600" dirty="0"/>
              <a:t>. Y-R. Kim ; </a:t>
            </a:r>
            <a:r>
              <a:rPr lang="en-US" sz="1600" u="sng" dirty="0"/>
              <a:t>F. V. Souza </a:t>
            </a:r>
            <a:r>
              <a:rPr lang="en-US" sz="1600" dirty="0"/>
              <a:t>; J. E. S. </a:t>
            </a:r>
            <a:r>
              <a:rPr lang="en-US" sz="1600" dirty="0" err="1"/>
              <a:t>Lutif</a:t>
            </a:r>
            <a:r>
              <a:rPr lang="en-US" sz="1600" dirty="0"/>
              <a:t> . A Two-way Coupled </a:t>
            </a:r>
            <a:r>
              <a:rPr lang="en-US" sz="1600" dirty="0" err="1"/>
              <a:t>Multiscale</a:t>
            </a:r>
            <a:r>
              <a:rPr lang="en-US" sz="1600" dirty="0"/>
              <a:t> Model for Predicting Damage-associated Performance of Asphaltic Roadways. </a:t>
            </a:r>
            <a:r>
              <a:rPr lang="en-US" sz="1600" i="1" dirty="0"/>
              <a:t>Computational Mechanics</a:t>
            </a:r>
            <a:r>
              <a:rPr lang="en-US" sz="1600" dirty="0"/>
              <a:t>, 2012. </a:t>
            </a:r>
            <a:endParaRPr lang="en-US" sz="1600" dirty="0" smtClean="0"/>
          </a:p>
          <a:p>
            <a:pPr>
              <a:spcAft>
                <a:spcPts val="900"/>
              </a:spcAft>
            </a:pPr>
            <a:r>
              <a:rPr lang="en-US" sz="1600" dirty="0" smtClean="0"/>
              <a:t>3. </a:t>
            </a:r>
            <a:r>
              <a:rPr lang="en-US" sz="1600" u="sng" dirty="0" smtClean="0"/>
              <a:t>F. V. Souza</a:t>
            </a:r>
            <a:r>
              <a:rPr lang="en-US" sz="1600" dirty="0" smtClean="0"/>
              <a:t>, D. H. Allen. Verification of a two-way coupled </a:t>
            </a:r>
            <a:r>
              <a:rPr lang="en-US" sz="1600" dirty="0" err="1" smtClean="0"/>
              <a:t>multiscale</a:t>
            </a:r>
            <a:r>
              <a:rPr lang="en-US" sz="1600" dirty="0" smtClean="0"/>
              <a:t> finite element code for </a:t>
            </a:r>
            <a:r>
              <a:rPr lang="en-US" sz="1600" dirty="0"/>
              <a:t>dynamic/impact problems. </a:t>
            </a:r>
            <a:r>
              <a:rPr lang="en-US" sz="1600" i="1" dirty="0"/>
              <a:t>Mechanics of Advanced Materials and Structures</a:t>
            </a:r>
            <a:r>
              <a:rPr lang="en-US" sz="1600" dirty="0"/>
              <a:t>. , 2011. </a:t>
            </a:r>
          </a:p>
          <a:p>
            <a:endParaRPr lang="en-US" sz="1600" dirty="0"/>
          </a:p>
          <a:p>
            <a:pPr>
              <a:spcAft>
                <a:spcPts val="600"/>
              </a:spcAft>
            </a:pPr>
            <a:r>
              <a:rPr lang="pt-BR" sz="1600" dirty="0" smtClean="0"/>
              <a:t>- </a:t>
            </a:r>
            <a:r>
              <a:rPr lang="pt-BR" sz="1600" b="1" dirty="0" smtClean="0"/>
              <a:t>Periódicos Nacionais </a:t>
            </a:r>
            <a:r>
              <a:rPr lang="pt-BR" sz="1600" b="1" dirty="0"/>
              <a:t>(</a:t>
            </a:r>
            <a:r>
              <a:rPr lang="pt-BR" sz="1600" b="1" u="sng" dirty="0"/>
              <a:t>Aceitos para publicação</a:t>
            </a:r>
            <a:r>
              <a:rPr lang="pt-BR" sz="1600" b="1" dirty="0" smtClean="0"/>
              <a:t>)</a:t>
            </a:r>
          </a:p>
          <a:p>
            <a:pPr>
              <a:spcAft>
                <a:spcPts val="600"/>
              </a:spcAft>
            </a:pPr>
            <a:endParaRPr lang="pt-BR" sz="1600" b="1" dirty="0"/>
          </a:p>
          <a:p>
            <a:pPr>
              <a:spcAft>
                <a:spcPts val="600"/>
              </a:spcAft>
            </a:pPr>
            <a:r>
              <a:rPr lang="pt-BR" sz="1600" dirty="0" smtClean="0"/>
              <a:t>1. </a:t>
            </a:r>
            <a:r>
              <a:rPr lang="pt-BR" sz="1600" u="sng" dirty="0" smtClean="0"/>
              <a:t>F.V. Souza</a:t>
            </a:r>
            <a:r>
              <a:rPr lang="pt-BR" sz="1600" dirty="0" smtClean="0"/>
              <a:t>. Proposta de modelo constitutivo viscoelástico não-linear para materiais asfálticos em regime de grandes deformações. </a:t>
            </a:r>
            <a:r>
              <a:rPr lang="pt-BR" sz="1600" i="1" dirty="0" smtClean="0"/>
              <a:t>Revista Transportes</a:t>
            </a:r>
            <a:r>
              <a:rPr lang="pt-BR" sz="1600" dirty="0" smtClean="0"/>
              <a:t>, 2012.</a:t>
            </a:r>
            <a:endParaRPr lang="pt-BR" sz="1600" dirty="0"/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33855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600" b="1" dirty="0" smtClean="0">
                <a:solidFill>
                  <a:schemeClr val="bg1"/>
                </a:solidFill>
              </a:rPr>
              <a:t>ATIVIDADES 2012 – PV</a:t>
            </a:r>
          </a:p>
        </p:txBody>
      </p:sp>
    </p:spTree>
    <p:extLst>
      <p:ext uri="{BB962C8B-B14F-4D97-AF65-F5344CB8AC3E}">
        <p14:creationId xmlns:p14="http://schemas.microsoft.com/office/powerpoint/2010/main" val="1145126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455509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dirty="0" smtClean="0"/>
          </a:p>
          <a:p>
            <a:r>
              <a:rPr lang="pt-BR" sz="1600" b="1" dirty="0" smtClean="0"/>
              <a:t>PUBLICAÇÕES (2011 – 2012)</a:t>
            </a:r>
          </a:p>
          <a:p>
            <a:endParaRPr lang="pt-BR" sz="1600" dirty="0"/>
          </a:p>
          <a:p>
            <a:pPr>
              <a:spcAft>
                <a:spcPts val="600"/>
              </a:spcAft>
            </a:pPr>
            <a:r>
              <a:rPr lang="pt-BR" sz="1600" dirty="0" smtClean="0"/>
              <a:t>- </a:t>
            </a:r>
            <a:r>
              <a:rPr lang="pt-BR" sz="1600" b="1" dirty="0" smtClean="0"/>
              <a:t>Congressos (</a:t>
            </a:r>
            <a:r>
              <a:rPr lang="pt-BR" sz="1600" b="1" u="sng" dirty="0" smtClean="0"/>
              <a:t>Trabalho completo</a:t>
            </a:r>
            <a:r>
              <a:rPr lang="pt-BR" sz="1600" b="1" dirty="0" smtClean="0"/>
              <a:t>)</a:t>
            </a:r>
            <a:endParaRPr lang="pt-BR" sz="1600" b="1" dirty="0"/>
          </a:p>
          <a:p>
            <a:pPr>
              <a:spcAft>
                <a:spcPts val="0"/>
              </a:spcAft>
            </a:pPr>
            <a:endParaRPr lang="en-US" sz="1600" dirty="0" smtClean="0"/>
          </a:p>
          <a:p>
            <a:pPr>
              <a:spcAft>
                <a:spcPts val="1600"/>
              </a:spcAft>
            </a:pPr>
            <a:r>
              <a:rPr lang="en-US" sz="1600" dirty="0" smtClean="0"/>
              <a:t>1. </a:t>
            </a:r>
            <a:r>
              <a:rPr lang="en-US" sz="1600" u="sng" dirty="0" smtClean="0"/>
              <a:t>F</a:t>
            </a:r>
            <a:r>
              <a:rPr lang="en-US" sz="1600" u="sng" dirty="0"/>
              <a:t>. V. Souza </a:t>
            </a:r>
            <a:r>
              <a:rPr lang="en-US" sz="1600" dirty="0"/>
              <a:t>; D. H. Allen . Modeling Failure of Composite Materials due to Evolving </a:t>
            </a:r>
            <a:r>
              <a:rPr lang="en-US" sz="1600" dirty="0" err="1"/>
              <a:t>Microcracks</a:t>
            </a:r>
            <a:r>
              <a:rPr lang="en-US" sz="1600" dirty="0"/>
              <a:t> using a Two-Way Coupled </a:t>
            </a:r>
            <a:r>
              <a:rPr lang="en-US" sz="1600" dirty="0" err="1"/>
              <a:t>Multiscale</a:t>
            </a:r>
            <a:r>
              <a:rPr lang="en-US" sz="1600" dirty="0"/>
              <a:t> Model with Transition of </a:t>
            </a:r>
            <a:r>
              <a:rPr lang="en-US" sz="1600" dirty="0" err="1"/>
              <a:t>Microcracks</a:t>
            </a:r>
            <a:r>
              <a:rPr lang="en-US" sz="1600" dirty="0"/>
              <a:t> into </a:t>
            </a:r>
            <a:r>
              <a:rPr lang="en-US" sz="1600" dirty="0" err="1"/>
              <a:t>Macrocracks</a:t>
            </a:r>
            <a:r>
              <a:rPr lang="en-US" sz="1600" dirty="0"/>
              <a:t>. </a:t>
            </a:r>
            <a:r>
              <a:rPr lang="en-US" sz="1600" i="1" dirty="0" smtClean="0"/>
              <a:t>Brazilian </a:t>
            </a:r>
            <a:r>
              <a:rPr lang="en-US" sz="1600" i="1" dirty="0"/>
              <a:t>Conference on Composite Materials</a:t>
            </a:r>
            <a:r>
              <a:rPr lang="en-US" sz="1600" dirty="0"/>
              <a:t>, 2012, Natal</a:t>
            </a:r>
            <a:r>
              <a:rPr lang="en-US" sz="1600" dirty="0" smtClean="0"/>
              <a:t>. </a:t>
            </a:r>
          </a:p>
          <a:p>
            <a:pPr>
              <a:spcAft>
                <a:spcPts val="1600"/>
              </a:spcAft>
            </a:pPr>
            <a:r>
              <a:rPr lang="pt-BR" sz="1600" dirty="0" smtClean="0"/>
              <a:t>2. </a:t>
            </a:r>
            <a:r>
              <a:rPr lang="pt-BR" sz="1600" u="sng" dirty="0" smtClean="0"/>
              <a:t>F</a:t>
            </a:r>
            <a:r>
              <a:rPr lang="pt-BR" sz="1600" u="sng" dirty="0"/>
              <a:t>. V. Souza </a:t>
            </a:r>
            <a:r>
              <a:rPr lang="pt-BR" sz="1600" dirty="0"/>
              <a:t>; Y-R. Kim . Modelagem Multi-Escala da Evolução do Dano em Misturas Asfálticas Submetidas a Carregamento Cíclico. </a:t>
            </a:r>
            <a:r>
              <a:rPr lang="pt-BR" sz="1600" i="1" dirty="0"/>
              <a:t>6o Congresso Brasileiro de P&amp;D em Petróleo e Gás</a:t>
            </a:r>
            <a:r>
              <a:rPr lang="pt-BR" sz="1600" dirty="0" smtClean="0"/>
              <a:t>, </a:t>
            </a:r>
            <a:r>
              <a:rPr lang="pt-BR" sz="1600" dirty="0"/>
              <a:t>2011, Florianópolis. </a:t>
            </a:r>
            <a:endParaRPr lang="pt-BR" sz="1600" dirty="0" smtClean="0"/>
          </a:p>
          <a:p>
            <a:pPr>
              <a:spcAft>
                <a:spcPts val="1600"/>
              </a:spcAft>
            </a:pPr>
            <a:r>
              <a:rPr lang="pt-BR" sz="1600" dirty="0" smtClean="0"/>
              <a:t>3. </a:t>
            </a:r>
            <a:r>
              <a:rPr lang="pt-BR" sz="1600" u="sng" dirty="0"/>
              <a:t>F. V. Souza </a:t>
            </a:r>
            <a:r>
              <a:rPr lang="pt-BR" sz="1600" dirty="0"/>
              <a:t>. Proposta de Modelo Constitutivo Viscoelástico Não-Linear para Materiais Asfálticos em Regime de Grandes Deformações. </a:t>
            </a:r>
            <a:r>
              <a:rPr lang="pt-BR" sz="1600" i="1" dirty="0" smtClean="0"/>
              <a:t>XXV </a:t>
            </a:r>
            <a:r>
              <a:rPr lang="pt-BR" sz="1600" i="1" dirty="0"/>
              <a:t>Congresso de Pesquisa e Ensino em Transportes</a:t>
            </a:r>
            <a:r>
              <a:rPr lang="pt-BR" sz="1600" dirty="0"/>
              <a:t>, 2011, Belo Horizonte</a:t>
            </a:r>
            <a:r>
              <a:rPr lang="pt-BR" sz="1600" dirty="0" smtClean="0"/>
              <a:t>. </a:t>
            </a:r>
            <a:endParaRPr lang="pt-BR" sz="1600" dirty="0"/>
          </a:p>
          <a:p>
            <a:endParaRPr lang="pt-BR" sz="1600" dirty="0" smtClean="0"/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33855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600" b="1" dirty="0" smtClean="0">
                <a:solidFill>
                  <a:schemeClr val="bg1"/>
                </a:solidFill>
              </a:rPr>
              <a:t>ATIVIDADES 2012 – PV</a:t>
            </a:r>
          </a:p>
        </p:txBody>
      </p:sp>
    </p:spTree>
    <p:extLst>
      <p:ext uri="{BB962C8B-B14F-4D97-AF65-F5344CB8AC3E}">
        <p14:creationId xmlns:p14="http://schemas.microsoft.com/office/powerpoint/2010/main" val="2033562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472437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dirty="0" smtClean="0"/>
          </a:p>
          <a:p>
            <a:r>
              <a:rPr lang="pt-BR" sz="1600" b="1" dirty="0" smtClean="0"/>
              <a:t>PUBLICAÇÕES (2011 – 2012)</a:t>
            </a:r>
          </a:p>
          <a:p>
            <a:endParaRPr lang="pt-BR" sz="1600" dirty="0"/>
          </a:p>
          <a:p>
            <a:r>
              <a:rPr lang="pt-BR" sz="1600" dirty="0" smtClean="0"/>
              <a:t>- </a:t>
            </a:r>
            <a:r>
              <a:rPr lang="pt-BR" sz="1600" b="1" dirty="0" smtClean="0"/>
              <a:t>Congressos (</a:t>
            </a:r>
            <a:r>
              <a:rPr lang="pt-BR" sz="1600" b="1" u="sng" dirty="0" smtClean="0"/>
              <a:t>Resumo</a:t>
            </a:r>
            <a:r>
              <a:rPr lang="pt-BR" sz="1600" b="1" dirty="0" smtClean="0"/>
              <a:t>)</a:t>
            </a:r>
          </a:p>
          <a:p>
            <a:endParaRPr lang="pt-BR" sz="1600" dirty="0"/>
          </a:p>
          <a:p>
            <a:pPr>
              <a:spcAft>
                <a:spcPts val="1600"/>
              </a:spcAft>
            </a:pPr>
            <a:r>
              <a:rPr lang="en-US" sz="1600" dirty="0" smtClean="0"/>
              <a:t>1</a:t>
            </a:r>
            <a:r>
              <a:rPr lang="en-US" sz="1600" dirty="0"/>
              <a:t>. </a:t>
            </a:r>
            <a:r>
              <a:rPr lang="en-US" sz="1600" u="sng" dirty="0"/>
              <a:t>F. V. Souza </a:t>
            </a:r>
            <a:r>
              <a:rPr lang="en-US" sz="1600" dirty="0"/>
              <a:t>; D. H. Allen . Modeling the transition of </a:t>
            </a:r>
            <a:r>
              <a:rPr lang="en-US" sz="1600" dirty="0" err="1"/>
              <a:t>microcracks</a:t>
            </a:r>
            <a:r>
              <a:rPr lang="en-US" sz="1600" dirty="0"/>
              <a:t> into </a:t>
            </a:r>
            <a:r>
              <a:rPr lang="en-US" sz="1600" dirty="0" err="1"/>
              <a:t>macrocracks</a:t>
            </a:r>
            <a:r>
              <a:rPr lang="en-US" sz="1600" dirty="0"/>
              <a:t> in heterogeneous viscoelastic media using a two-way coupled </a:t>
            </a:r>
            <a:r>
              <a:rPr lang="en-US" sz="1600" dirty="0" err="1"/>
              <a:t>multiscale</a:t>
            </a:r>
            <a:r>
              <a:rPr lang="en-US" sz="1600" dirty="0"/>
              <a:t> model based on the </a:t>
            </a:r>
            <a:r>
              <a:rPr lang="en-US" sz="1600" dirty="0" err="1"/>
              <a:t>eXtended</a:t>
            </a:r>
            <a:r>
              <a:rPr lang="en-US" sz="1600" dirty="0"/>
              <a:t> Finite Element Method. </a:t>
            </a:r>
            <a:r>
              <a:rPr lang="en-US" sz="1600" i="1" dirty="0" smtClean="0"/>
              <a:t>10th </a:t>
            </a:r>
            <a:r>
              <a:rPr lang="en-US" sz="1600" i="1" dirty="0"/>
              <a:t>World Congress on Computational Mechanics</a:t>
            </a:r>
            <a:r>
              <a:rPr lang="en-US" sz="1600" dirty="0"/>
              <a:t>, 2012, São Paulo. </a:t>
            </a:r>
          </a:p>
          <a:p>
            <a:pPr>
              <a:spcAft>
                <a:spcPts val="1600"/>
              </a:spcAft>
            </a:pPr>
            <a:r>
              <a:rPr lang="en-US" sz="1600" dirty="0" smtClean="0"/>
              <a:t>2</a:t>
            </a:r>
            <a:r>
              <a:rPr lang="en-US" sz="1600" dirty="0"/>
              <a:t>. J. E. S. </a:t>
            </a:r>
            <a:r>
              <a:rPr lang="en-US" sz="1600" dirty="0" err="1"/>
              <a:t>Lutif</a:t>
            </a:r>
            <a:r>
              <a:rPr lang="en-US" sz="1600" dirty="0"/>
              <a:t> ; Y-R. Kim ; </a:t>
            </a:r>
            <a:r>
              <a:rPr lang="en-US" sz="1600" u="sng" dirty="0"/>
              <a:t>F. V. Souza </a:t>
            </a:r>
            <a:r>
              <a:rPr lang="en-US" sz="1600" dirty="0"/>
              <a:t>. A Two-Way Coupled </a:t>
            </a:r>
            <a:r>
              <a:rPr lang="en-US" sz="1600" dirty="0" err="1"/>
              <a:t>Multiscale</a:t>
            </a:r>
            <a:r>
              <a:rPr lang="en-US" sz="1600" dirty="0"/>
              <a:t> Model for Predicting Damage-Dependent Behavior of Viscoelastic Composites. </a:t>
            </a:r>
            <a:r>
              <a:rPr lang="en-US" sz="1600" i="1" dirty="0" smtClean="0"/>
              <a:t>10th </a:t>
            </a:r>
            <a:r>
              <a:rPr lang="en-US" sz="1600" i="1" dirty="0"/>
              <a:t>World Congress on Computational Mechanics</a:t>
            </a:r>
            <a:r>
              <a:rPr lang="en-US" sz="1600" dirty="0"/>
              <a:t>, 2012, São Paulo</a:t>
            </a:r>
            <a:r>
              <a:rPr lang="en-US" sz="1600" dirty="0" smtClean="0"/>
              <a:t>. </a:t>
            </a:r>
            <a:endParaRPr lang="en-US" sz="1600" dirty="0"/>
          </a:p>
          <a:p>
            <a:pPr>
              <a:spcAft>
                <a:spcPts val="1600"/>
              </a:spcAft>
            </a:pPr>
            <a:r>
              <a:rPr lang="en-US" sz="1600" dirty="0" smtClean="0"/>
              <a:t>3. </a:t>
            </a:r>
            <a:r>
              <a:rPr lang="en-US" sz="1600" dirty="0"/>
              <a:t>J. E. S. </a:t>
            </a:r>
            <a:r>
              <a:rPr lang="en-US" sz="1600" dirty="0" err="1"/>
              <a:t>Lutif</a:t>
            </a:r>
            <a:r>
              <a:rPr lang="en-US" sz="1600" dirty="0"/>
              <a:t> ; Y-R. Kim ; </a:t>
            </a:r>
            <a:r>
              <a:rPr lang="en-US" sz="1600" u="sng" dirty="0"/>
              <a:t>F. V. Souza </a:t>
            </a:r>
            <a:r>
              <a:rPr lang="en-US" sz="1600" dirty="0"/>
              <a:t>. A Two-Way Coupled </a:t>
            </a:r>
            <a:r>
              <a:rPr lang="en-US" sz="1600" dirty="0" err="1"/>
              <a:t>Multiscale</a:t>
            </a:r>
            <a:r>
              <a:rPr lang="en-US" sz="1600" dirty="0"/>
              <a:t> Model for Predicting Damage-Associated Performance of Asphaltic Media. </a:t>
            </a:r>
            <a:r>
              <a:rPr lang="en-US" sz="1600" i="1" dirty="0" smtClean="0"/>
              <a:t>11th </a:t>
            </a:r>
            <a:r>
              <a:rPr lang="en-US" sz="1600" i="1" dirty="0"/>
              <a:t>U.S. National Congress on Computational Mechanics</a:t>
            </a:r>
            <a:r>
              <a:rPr lang="en-US" sz="1600" dirty="0"/>
              <a:t>, 2011, Minneapolis</a:t>
            </a:r>
            <a:r>
              <a:rPr lang="en-US" sz="1600" dirty="0" smtClean="0"/>
              <a:t>. </a:t>
            </a:r>
            <a:endParaRPr lang="en-US" sz="1600" dirty="0"/>
          </a:p>
          <a:p>
            <a:pPr>
              <a:spcAft>
                <a:spcPts val="1200"/>
              </a:spcAft>
            </a:pPr>
            <a:endParaRPr lang="en-US" sz="1600" dirty="0"/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33855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600" b="1" dirty="0" smtClean="0">
                <a:solidFill>
                  <a:schemeClr val="bg1"/>
                </a:solidFill>
              </a:rPr>
              <a:t>ATIVIDADES 2012 – PV</a:t>
            </a:r>
          </a:p>
        </p:txBody>
      </p:sp>
    </p:spTree>
    <p:extLst>
      <p:ext uri="{BB962C8B-B14F-4D97-AF65-F5344CB8AC3E}">
        <p14:creationId xmlns:p14="http://schemas.microsoft.com/office/powerpoint/2010/main" val="12332409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4355038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dirty="0" smtClean="0"/>
          </a:p>
          <a:p>
            <a:endParaRPr lang="pt-BR" sz="1600" b="1" dirty="0" smtClean="0"/>
          </a:p>
          <a:p>
            <a:r>
              <a:rPr lang="pt-BR" sz="1600" b="1" dirty="0" smtClean="0"/>
              <a:t>PARTICIPAÇÃO EM EVENTOS (2011 – 2012)</a:t>
            </a:r>
          </a:p>
          <a:p>
            <a:endParaRPr lang="pt-BR" sz="1600" dirty="0" smtClean="0"/>
          </a:p>
          <a:p>
            <a:r>
              <a:rPr lang="en-US" sz="1600" i="1" dirty="0" smtClean="0"/>
              <a:t>10th </a:t>
            </a:r>
            <a:r>
              <a:rPr lang="en-US" sz="1600" i="1" dirty="0"/>
              <a:t>World Congress on Computational Mechanics</a:t>
            </a:r>
            <a:r>
              <a:rPr lang="en-US" sz="1600" dirty="0"/>
              <a:t>. </a:t>
            </a:r>
            <a:r>
              <a:rPr lang="en-US" sz="1600" u="sng" dirty="0" err="1"/>
              <a:t>Apresentação</a:t>
            </a:r>
            <a:r>
              <a:rPr lang="en-US" sz="1600" dirty="0"/>
              <a:t>: Modeling the transition of </a:t>
            </a:r>
            <a:r>
              <a:rPr lang="en-US" sz="1600" dirty="0" err="1"/>
              <a:t>microcracks</a:t>
            </a:r>
            <a:r>
              <a:rPr lang="en-US" sz="1600" dirty="0"/>
              <a:t> into </a:t>
            </a:r>
            <a:r>
              <a:rPr lang="en-US" sz="1600" dirty="0" err="1"/>
              <a:t>macrocracks</a:t>
            </a:r>
            <a:r>
              <a:rPr lang="en-US" sz="1600" dirty="0"/>
              <a:t> in heterogeneous viscoelastic media </a:t>
            </a:r>
            <a:r>
              <a:rPr lang="en-US" sz="1600" dirty="0" smtClean="0"/>
              <a:t>using </a:t>
            </a:r>
            <a:r>
              <a:rPr lang="en-US" sz="1600" dirty="0"/>
              <a:t>a two-way coupled </a:t>
            </a:r>
            <a:r>
              <a:rPr lang="en-US" sz="1600" dirty="0" err="1"/>
              <a:t>multiscale</a:t>
            </a:r>
            <a:r>
              <a:rPr lang="en-US" sz="1600" dirty="0"/>
              <a:t> model based on the </a:t>
            </a:r>
            <a:r>
              <a:rPr lang="en-US" sz="1600" dirty="0" err="1"/>
              <a:t>eXtended</a:t>
            </a:r>
            <a:r>
              <a:rPr lang="en-US" sz="1600" dirty="0"/>
              <a:t> Finite Element Method. </a:t>
            </a:r>
            <a:r>
              <a:rPr lang="en-US" sz="1600" dirty="0" smtClean="0"/>
              <a:t>São Paulo, SP, 2012 </a:t>
            </a:r>
          </a:p>
          <a:p>
            <a:endParaRPr lang="pt-BR" sz="1600" dirty="0"/>
          </a:p>
          <a:p>
            <a:r>
              <a:rPr lang="pt-BR" sz="1600" i="1" dirty="0" smtClean="0"/>
              <a:t>XXV </a:t>
            </a:r>
            <a:r>
              <a:rPr lang="pt-BR" sz="1600" i="1" dirty="0"/>
              <a:t>Congresso de Pesquisa e Ensino em Transportes </a:t>
            </a:r>
            <a:r>
              <a:rPr lang="pt-BR" sz="1600" i="1" dirty="0" smtClean="0"/>
              <a:t>. </a:t>
            </a:r>
            <a:r>
              <a:rPr lang="pt-BR" sz="1600" i="1" u="sng" dirty="0" smtClean="0"/>
              <a:t>Apresentação</a:t>
            </a:r>
            <a:r>
              <a:rPr lang="pt-BR" sz="1600" i="1" dirty="0" smtClean="0"/>
              <a:t>:</a:t>
            </a:r>
            <a:r>
              <a:rPr lang="pt-BR" sz="1600" dirty="0" smtClean="0"/>
              <a:t> </a:t>
            </a:r>
            <a:r>
              <a:rPr lang="pt-BR" sz="1600" dirty="0"/>
              <a:t>Proposta de modelo constitutivo viscoelástico não-linear para materiais </a:t>
            </a:r>
            <a:r>
              <a:rPr lang="pt-BR" sz="1600" dirty="0" smtClean="0"/>
              <a:t>asfálticos em </a:t>
            </a:r>
            <a:r>
              <a:rPr lang="pt-BR" sz="1600" dirty="0"/>
              <a:t>regime de grandes deformações</a:t>
            </a:r>
            <a:r>
              <a:rPr lang="pt-BR" sz="1600" dirty="0" smtClean="0"/>
              <a:t>. </a:t>
            </a:r>
            <a:r>
              <a:rPr lang="pt-BR" sz="1600" dirty="0"/>
              <a:t>Belo Horizonte, MG, Brazil, 2011. </a:t>
            </a:r>
          </a:p>
          <a:p>
            <a:endParaRPr lang="en-US" sz="1600" dirty="0"/>
          </a:p>
          <a:p>
            <a:r>
              <a:rPr lang="pt-BR" sz="1600" i="1" dirty="0"/>
              <a:t>6th Congresso Brasileiro de P&amp;D em Petróleo e </a:t>
            </a:r>
            <a:r>
              <a:rPr lang="pt-BR" sz="1600" i="1" dirty="0" smtClean="0"/>
              <a:t>Gás</a:t>
            </a:r>
            <a:r>
              <a:rPr lang="pt-BR" sz="1600" dirty="0" smtClean="0"/>
              <a:t>. </a:t>
            </a:r>
            <a:r>
              <a:rPr lang="pt-BR" sz="1600" i="1" u="sng" dirty="0" smtClean="0"/>
              <a:t>Apresentação</a:t>
            </a:r>
            <a:r>
              <a:rPr lang="pt-BR" sz="1600" dirty="0" smtClean="0"/>
              <a:t>: </a:t>
            </a:r>
            <a:r>
              <a:rPr lang="pt-BR" sz="1600" dirty="0"/>
              <a:t>Modelagem multi-escala da evolução do dano em misturas </a:t>
            </a:r>
            <a:r>
              <a:rPr lang="pt-BR" sz="1600" dirty="0" smtClean="0"/>
              <a:t>asfálticas submetidas </a:t>
            </a:r>
            <a:r>
              <a:rPr lang="pt-BR" sz="1600" dirty="0"/>
              <a:t>a carregamento cíclico. </a:t>
            </a:r>
            <a:r>
              <a:rPr lang="pt-BR" sz="1600" dirty="0" smtClean="0"/>
              <a:t>Florianópolis</a:t>
            </a:r>
            <a:r>
              <a:rPr lang="pt-BR" sz="1600" dirty="0"/>
              <a:t>, SC, Brazil, 2011</a:t>
            </a:r>
          </a:p>
          <a:p>
            <a:endParaRPr lang="pt-BR" sz="1600" dirty="0"/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33855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600" b="1" dirty="0" smtClean="0">
                <a:solidFill>
                  <a:schemeClr val="bg1"/>
                </a:solidFill>
              </a:rPr>
              <a:t>ATIVIDADES 2012 – PV</a:t>
            </a:r>
          </a:p>
        </p:txBody>
      </p:sp>
    </p:spTree>
    <p:extLst>
      <p:ext uri="{BB962C8B-B14F-4D97-AF65-F5344CB8AC3E}">
        <p14:creationId xmlns:p14="http://schemas.microsoft.com/office/powerpoint/2010/main" val="1160951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5586145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dirty="0" smtClean="0"/>
          </a:p>
          <a:p>
            <a:r>
              <a:rPr lang="pt-BR" sz="1600" b="1" dirty="0" smtClean="0"/>
              <a:t>PROJETOS P&amp;D APROVADOS (2011 – 2012)</a:t>
            </a:r>
          </a:p>
          <a:p>
            <a:endParaRPr lang="pt-BR" sz="1600" dirty="0"/>
          </a:p>
          <a:p>
            <a:r>
              <a:rPr lang="pt-BR" sz="1600" dirty="0" smtClean="0"/>
              <a:t>1</a:t>
            </a:r>
            <a:r>
              <a:rPr lang="pt-BR" sz="1600" dirty="0"/>
              <a:t>. </a:t>
            </a:r>
            <a:r>
              <a:rPr lang="pt-BR" sz="1600" i="1" dirty="0" smtClean="0"/>
              <a:t>Título</a:t>
            </a:r>
            <a:r>
              <a:rPr lang="pt-BR" sz="1600" dirty="0" smtClean="0"/>
              <a:t>: </a:t>
            </a:r>
            <a:r>
              <a:rPr lang="pt-BR" sz="1600" dirty="0"/>
              <a:t>Modelagem e otimização de estruturas de </a:t>
            </a:r>
            <a:r>
              <a:rPr lang="pt-BR" sz="1600" dirty="0" smtClean="0"/>
              <a:t>concreto </a:t>
            </a:r>
            <a:r>
              <a:rPr lang="pt-BR" sz="1600" dirty="0"/>
              <a:t>construído em camadas sujeito a fissuração em baixas idades </a:t>
            </a:r>
          </a:p>
          <a:p>
            <a:r>
              <a:rPr lang="en-US" sz="1600" i="1" dirty="0" err="1"/>
              <a:t>Contratante</a:t>
            </a:r>
            <a:r>
              <a:rPr lang="en-US" sz="1600" dirty="0"/>
              <a:t>: Furnas </a:t>
            </a:r>
            <a:r>
              <a:rPr lang="en-US" sz="1600" dirty="0" err="1"/>
              <a:t>Centrais</a:t>
            </a:r>
            <a:r>
              <a:rPr lang="en-US" sz="1600" dirty="0"/>
              <a:t> </a:t>
            </a:r>
            <a:r>
              <a:rPr lang="en-US" sz="1600" dirty="0" err="1"/>
              <a:t>Elétricas</a:t>
            </a:r>
            <a:r>
              <a:rPr lang="en-US" sz="1600" dirty="0"/>
              <a:t> </a:t>
            </a:r>
          </a:p>
          <a:p>
            <a:r>
              <a:rPr lang="pt-BR" sz="1600" i="1" dirty="0"/>
              <a:t>Valor do projeto</a:t>
            </a:r>
            <a:r>
              <a:rPr lang="pt-BR" sz="1600" dirty="0"/>
              <a:t>: R$ </a:t>
            </a:r>
            <a:r>
              <a:rPr lang="pt-BR" sz="1600" dirty="0" smtClean="0"/>
              <a:t>1.541.543,00</a:t>
            </a:r>
          </a:p>
          <a:p>
            <a:r>
              <a:rPr lang="pt-BR" sz="1600" b="1" dirty="0" smtClean="0"/>
              <a:t>Área: Materiais cimentícios </a:t>
            </a:r>
            <a:endParaRPr lang="pt-BR" sz="1600" b="1" dirty="0"/>
          </a:p>
          <a:p>
            <a:endParaRPr lang="pt-BR" sz="1600" dirty="0" smtClean="0"/>
          </a:p>
          <a:p>
            <a:r>
              <a:rPr lang="pt-BR" sz="1600" dirty="0"/>
              <a:t>2</a:t>
            </a:r>
            <a:r>
              <a:rPr lang="pt-BR" sz="1600" dirty="0" smtClean="0"/>
              <a:t>. </a:t>
            </a:r>
            <a:r>
              <a:rPr lang="pt-BR" sz="1600" i="1" dirty="0" smtClean="0"/>
              <a:t>Título</a:t>
            </a:r>
            <a:r>
              <a:rPr lang="pt-BR" sz="1600" dirty="0" smtClean="0"/>
              <a:t>: </a:t>
            </a:r>
            <a:r>
              <a:rPr lang="pt-BR" sz="1600" dirty="0"/>
              <a:t>Aplicação do modelo viscoelastoplástico de dano contínuo para avaliação da fadiga em misturas asfálticas </a:t>
            </a:r>
          </a:p>
          <a:p>
            <a:r>
              <a:rPr lang="en-US" sz="1600" i="1" dirty="0" err="1"/>
              <a:t>Contratante</a:t>
            </a:r>
            <a:r>
              <a:rPr lang="en-US" sz="1600" dirty="0"/>
              <a:t>: </a:t>
            </a:r>
            <a:r>
              <a:rPr lang="en-US" sz="1600" dirty="0" err="1"/>
              <a:t>CNPq</a:t>
            </a:r>
            <a:r>
              <a:rPr lang="en-US" sz="1600" dirty="0"/>
              <a:t> – </a:t>
            </a:r>
            <a:r>
              <a:rPr lang="en-US" sz="1600" dirty="0" err="1"/>
              <a:t>Edital</a:t>
            </a:r>
            <a:r>
              <a:rPr lang="en-US" sz="1600" dirty="0"/>
              <a:t> Universal </a:t>
            </a:r>
          </a:p>
          <a:p>
            <a:r>
              <a:rPr lang="pt-BR" sz="1600" i="1" dirty="0"/>
              <a:t>Valor do projeto</a:t>
            </a:r>
            <a:r>
              <a:rPr lang="pt-BR" sz="1600" dirty="0"/>
              <a:t>: R$ 137.000,00 </a:t>
            </a:r>
            <a:endParaRPr lang="pt-BR" sz="1600" dirty="0" smtClean="0"/>
          </a:p>
          <a:p>
            <a:r>
              <a:rPr lang="pt-BR" sz="1600" b="1" dirty="0"/>
              <a:t>Área: Materias asfálticos</a:t>
            </a:r>
            <a:endParaRPr lang="pt-BR" sz="1600" dirty="0"/>
          </a:p>
          <a:p>
            <a:endParaRPr lang="pt-BR" sz="1600" i="1" dirty="0" smtClean="0"/>
          </a:p>
          <a:p>
            <a:r>
              <a:rPr lang="pt-BR" sz="1600" i="1" dirty="0" smtClean="0"/>
              <a:t>3. Título</a:t>
            </a:r>
            <a:r>
              <a:rPr lang="pt-BR" sz="1600" dirty="0" smtClean="0"/>
              <a:t>: </a:t>
            </a:r>
            <a:r>
              <a:rPr lang="pt-BR" sz="1600" dirty="0"/>
              <a:t>Avaliação de modelos constitutivos viscoelastoplásticos de dano contínuo para aplicação na modelagem da fadiga e acúmulo de deformações permanentes em misturas asfálticas </a:t>
            </a:r>
          </a:p>
          <a:p>
            <a:r>
              <a:rPr lang="pt-BR" sz="1600" i="1" dirty="0"/>
              <a:t>Contratante</a:t>
            </a:r>
            <a:r>
              <a:rPr lang="pt-BR" sz="1600" dirty="0"/>
              <a:t>: FUNCAP - Fundação Cearense de Apoio ao Desenvolvimento Científico e Tecnológico – Edital 07/2011 </a:t>
            </a:r>
          </a:p>
          <a:p>
            <a:r>
              <a:rPr lang="pt-BR" sz="1600" i="1" dirty="0"/>
              <a:t>Valor do projeto</a:t>
            </a:r>
            <a:r>
              <a:rPr lang="pt-BR" sz="1600" dirty="0"/>
              <a:t>: R$ </a:t>
            </a:r>
            <a:r>
              <a:rPr lang="pt-BR" sz="1600" dirty="0" smtClean="0"/>
              <a:t>240.000,00</a:t>
            </a:r>
          </a:p>
          <a:p>
            <a:r>
              <a:rPr lang="pt-BR" sz="1600" b="1" dirty="0" smtClean="0"/>
              <a:t>Área: Materias asfálticos</a:t>
            </a:r>
            <a:r>
              <a:rPr lang="pt-BR" sz="1600" dirty="0" smtClean="0"/>
              <a:t> </a:t>
            </a:r>
            <a:endParaRPr lang="pt-BR" sz="1600" dirty="0"/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33855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600" b="1" dirty="0" smtClean="0">
                <a:solidFill>
                  <a:schemeClr val="bg1"/>
                </a:solidFill>
              </a:rPr>
              <a:t>ATIVIDADES 2012 – PV</a:t>
            </a:r>
          </a:p>
        </p:txBody>
      </p:sp>
    </p:spTree>
    <p:extLst>
      <p:ext uri="{BB962C8B-B14F-4D97-AF65-F5344CB8AC3E}">
        <p14:creationId xmlns:p14="http://schemas.microsoft.com/office/powerpoint/2010/main" val="1995778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5586145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dirty="0" smtClean="0"/>
          </a:p>
          <a:p>
            <a:r>
              <a:rPr lang="pt-BR" sz="1600" b="1" dirty="0" smtClean="0"/>
              <a:t>Participação </a:t>
            </a:r>
            <a:r>
              <a:rPr lang="pt-BR" sz="1600" b="1" dirty="0"/>
              <a:t>em banca de trabalhos de conclusão (</a:t>
            </a:r>
            <a:r>
              <a:rPr lang="pt-BR" sz="1600" b="1" u="sng" dirty="0"/>
              <a:t>Graduação</a:t>
            </a:r>
            <a:r>
              <a:rPr lang="pt-BR" sz="1600" b="1" dirty="0"/>
              <a:t>) </a:t>
            </a:r>
            <a:endParaRPr lang="pt-BR" sz="1600" dirty="0"/>
          </a:p>
          <a:p>
            <a:endParaRPr lang="en-US" sz="1600" dirty="0"/>
          </a:p>
          <a:p>
            <a:r>
              <a:rPr lang="pt-BR" sz="1600" dirty="0" smtClean="0"/>
              <a:t>1. </a:t>
            </a:r>
            <a:r>
              <a:rPr lang="pt-BR" sz="1600" dirty="0"/>
              <a:t>PONTE, V. M. R.; LUNA, F. M. T.; SOUZA, F. V.. Participação em banca de Antônio Oleon Camelo Ferreira Júnior. Modelo de Apoio à Tomada de Decisão na Seleção de Projetos de Intervenção em Poços de Petróleo. 2011. Trabalho de Conclusão de Curso (Graduação em Engenharia Química) - </a:t>
            </a:r>
            <a:r>
              <a:rPr lang="pt-BR" sz="1600" u="sng" dirty="0"/>
              <a:t>Universidade Federal do Ceará</a:t>
            </a:r>
            <a:r>
              <a:rPr lang="pt-BR" sz="1600" dirty="0"/>
              <a:t>. </a:t>
            </a:r>
          </a:p>
          <a:p>
            <a:endParaRPr lang="en-US" sz="1600" dirty="0"/>
          </a:p>
          <a:p>
            <a:r>
              <a:rPr lang="pt-BR" sz="1600" b="1" dirty="0" smtClean="0"/>
              <a:t>Participação </a:t>
            </a:r>
            <a:r>
              <a:rPr lang="pt-BR" sz="1600" b="1" dirty="0"/>
              <a:t>em banca de trabalhos de conclusão (</a:t>
            </a:r>
            <a:r>
              <a:rPr lang="pt-BR" sz="1600" b="1" u="sng" dirty="0"/>
              <a:t>Mestrado</a:t>
            </a:r>
            <a:r>
              <a:rPr lang="pt-BR" sz="1600" b="1" dirty="0"/>
              <a:t>) </a:t>
            </a:r>
            <a:endParaRPr lang="pt-BR" sz="1600" dirty="0"/>
          </a:p>
          <a:p>
            <a:endParaRPr lang="pt-BR" sz="1600" dirty="0" smtClean="0"/>
          </a:p>
          <a:p>
            <a:r>
              <a:rPr lang="pt-BR" sz="1600" dirty="0" smtClean="0"/>
              <a:t>1</a:t>
            </a:r>
            <a:r>
              <a:rPr lang="pt-BR" sz="1600" dirty="0"/>
              <a:t>. GEYER, A. L. B.; PAULON, V. A.; GUIMARAES, G. N.; F. V. Souza. Participação em banca de Flávio Mamede Pereira Gomes. Concreto nas Primeiras Idades: Propriedades e Modelagem Termomecânica Simplificada. 2011. Dissertação (Mestrado em Engenharia Civil) - </a:t>
            </a:r>
            <a:r>
              <a:rPr lang="pt-BR" sz="1600" u="sng" dirty="0"/>
              <a:t>Universidade Federal de Goiás</a:t>
            </a:r>
            <a:r>
              <a:rPr lang="pt-BR" sz="1600" dirty="0"/>
              <a:t>. </a:t>
            </a:r>
          </a:p>
          <a:p>
            <a:endParaRPr lang="en-US" sz="1600" dirty="0"/>
          </a:p>
          <a:p>
            <a:r>
              <a:rPr lang="pt-BR" sz="1600" b="1" dirty="0" smtClean="0"/>
              <a:t>Participação </a:t>
            </a:r>
            <a:r>
              <a:rPr lang="pt-BR" sz="1600" b="1" dirty="0"/>
              <a:t>em banca de trabalhos de conclusão (</a:t>
            </a:r>
            <a:r>
              <a:rPr lang="pt-BR" sz="1600" b="1" u="sng" dirty="0"/>
              <a:t>Doutorado</a:t>
            </a:r>
            <a:r>
              <a:rPr lang="pt-BR" sz="1600" b="1" dirty="0"/>
              <a:t>) </a:t>
            </a:r>
            <a:endParaRPr lang="pt-BR" sz="1600" dirty="0"/>
          </a:p>
          <a:p>
            <a:endParaRPr lang="en-US" sz="1600" dirty="0" smtClean="0"/>
          </a:p>
          <a:p>
            <a:r>
              <a:rPr lang="en-US" sz="1600" dirty="0" smtClean="0"/>
              <a:t>1</a:t>
            </a:r>
            <a:r>
              <a:rPr lang="en-US" sz="1600" dirty="0"/>
              <a:t>. Y-R. Kim, R. Moore, C. Y. Tuan, F. V. Souza, Y. K. Cho. </a:t>
            </a:r>
            <a:r>
              <a:rPr lang="en-US" sz="1600" dirty="0" err="1"/>
              <a:t>Participação</a:t>
            </a:r>
            <a:r>
              <a:rPr lang="en-US" sz="1600" dirty="0"/>
              <a:t> </a:t>
            </a:r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 err="1"/>
              <a:t>banca</a:t>
            </a:r>
            <a:r>
              <a:rPr lang="en-US" sz="1600" dirty="0"/>
              <a:t> de </a:t>
            </a:r>
            <a:r>
              <a:rPr lang="en-US" sz="1600" dirty="0" err="1"/>
              <a:t>Jamilla</a:t>
            </a:r>
            <a:r>
              <a:rPr lang="en-US" sz="1600" dirty="0"/>
              <a:t> Emi </a:t>
            </a:r>
            <a:r>
              <a:rPr lang="en-US" sz="1600" dirty="0" err="1"/>
              <a:t>Sudo</a:t>
            </a:r>
            <a:r>
              <a:rPr lang="en-US" sz="1600" dirty="0"/>
              <a:t> </a:t>
            </a:r>
            <a:r>
              <a:rPr lang="en-US" sz="1600" dirty="0" err="1"/>
              <a:t>Lutif</a:t>
            </a:r>
            <a:r>
              <a:rPr lang="en-US" sz="1600" dirty="0"/>
              <a:t>. Computational Micromechanics Modeling of Damage-Dependent Bituminous Composites based on Two-Way Coupled </a:t>
            </a:r>
            <a:r>
              <a:rPr lang="en-US" sz="1600" dirty="0" err="1"/>
              <a:t>Multiscale</a:t>
            </a:r>
            <a:r>
              <a:rPr lang="en-US" sz="1600" dirty="0"/>
              <a:t> Finite Element Code, 2011 (Civil Engineering) </a:t>
            </a:r>
            <a:r>
              <a:rPr lang="en-US" sz="1600" u="sng" dirty="0"/>
              <a:t>University of </a:t>
            </a:r>
            <a:r>
              <a:rPr lang="en-US" sz="1600" u="sng" dirty="0" smtClean="0"/>
              <a:t>Nebraska-Lincoln</a:t>
            </a:r>
            <a:r>
              <a:rPr lang="en-US" sz="1600" dirty="0" smtClean="0"/>
              <a:t>. </a:t>
            </a:r>
            <a:r>
              <a:rPr lang="en-US" sz="1600" b="1" i="1" dirty="0" err="1" smtClean="0"/>
              <a:t>Participação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como</a:t>
            </a:r>
            <a:r>
              <a:rPr lang="en-US" sz="1600" b="1" i="1" dirty="0" smtClean="0"/>
              <a:t> Co-</a:t>
            </a:r>
            <a:r>
              <a:rPr lang="en-US" sz="1600" b="1" i="1" dirty="0" err="1" smtClean="0"/>
              <a:t>orientador</a:t>
            </a:r>
            <a:r>
              <a:rPr lang="en-US" sz="1600" i="1" dirty="0" smtClean="0"/>
              <a:t>.</a:t>
            </a:r>
            <a:endParaRPr lang="en-US" sz="1600" i="1" dirty="0"/>
          </a:p>
          <a:p>
            <a:endParaRPr lang="pt-BR" sz="1600" dirty="0"/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33855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600" b="1" dirty="0" smtClean="0">
                <a:solidFill>
                  <a:schemeClr val="bg1"/>
                </a:solidFill>
              </a:rPr>
              <a:t>ATIVIDADES 2012 – PV</a:t>
            </a:r>
          </a:p>
        </p:txBody>
      </p:sp>
    </p:spTree>
    <p:extLst>
      <p:ext uri="{BB962C8B-B14F-4D97-AF65-F5344CB8AC3E}">
        <p14:creationId xmlns:p14="http://schemas.microsoft.com/office/powerpoint/2010/main" val="1038358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2"/>
          <p:cNvSpPr txBox="1">
            <a:spLocks noChangeArrowheads="1"/>
          </p:cNvSpPr>
          <p:nvPr/>
        </p:nvSpPr>
        <p:spPr bwMode="auto">
          <a:xfrm>
            <a:off x="323528" y="2420888"/>
            <a:ext cx="8136903" cy="95410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lnSpc>
                <a:spcPct val="140000"/>
              </a:lnSpc>
              <a:defRPr/>
            </a:pPr>
            <a:r>
              <a:rPr lang="en-US" sz="2000" dirty="0" smtClean="0"/>
              <a:t>INTRODUÇÃO À ENGENHARIA DE PETRÓLEO, GÁS NATURAL E BIOCOMBUSTÍVEIS</a:t>
            </a:r>
            <a:endParaRPr lang="pt-BR" sz="2000" dirty="0"/>
          </a:p>
        </p:txBody>
      </p:sp>
      <p:sp>
        <p:nvSpPr>
          <p:cNvPr id="14" name="Text Box 317"/>
          <p:cNvSpPr txBox="1">
            <a:spLocks noChangeArrowheads="1"/>
          </p:cNvSpPr>
          <p:nvPr/>
        </p:nvSpPr>
        <p:spPr bwMode="auto">
          <a:xfrm>
            <a:off x="2987675" y="1196975"/>
            <a:ext cx="3024188" cy="553998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COMPLEMENTAÇÃO CURRICULAR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GRADUAÇÃO</a:t>
            </a:r>
            <a:endParaRPr lang="pt-B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827584" y="3573016"/>
            <a:ext cx="7056784" cy="95410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lnSpc>
                <a:spcPct val="140000"/>
              </a:lnSpc>
              <a:defRPr/>
            </a:pPr>
            <a:r>
              <a:rPr lang="en-US" sz="2000" dirty="0" smtClean="0"/>
              <a:t>ECONOMIA E GESTÃO DE PETRÓLEO, GÁS NATURAL E BIOCOMBUSTÍVEIS</a:t>
            </a:r>
            <a:endParaRPr lang="pt-BR" sz="2000" dirty="0"/>
          </a:p>
        </p:txBody>
      </p:sp>
      <p:sp>
        <p:nvSpPr>
          <p:cNvPr id="11" name="CaixaDeTexto 2"/>
          <p:cNvSpPr txBox="1">
            <a:spLocks noChangeArrowheads="1"/>
          </p:cNvSpPr>
          <p:nvPr/>
        </p:nvSpPr>
        <p:spPr bwMode="auto">
          <a:xfrm>
            <a:off x="899592" y="5445224"/>
            <a:ext cx="7056784" cy="473912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lnSpc>
                <a:spcPct val="140000"/>
              </a:lnSpc>
              <a:defRPr/>
            </a:pPr>
            <a:r>
              <a:rPr lang="en-US" sz="2000" dirty="0" smtClean="0"/>
              <a:t>+ 4 (QUATRO) DISCIPLINAS DE ACORDO COM A ÊNFASE</a:t>
            </a:r>
            <a:endParaRPr lang="pt-BR" sz="2000" dirty="0"/>
          </a:p>
        </p:txBody>
      </p:sp>
      <p:sp>
        <p:nvSpPr>
          <p:cNvPr id="15" name="CaixaDeTexto 2"/>
          <p:cNvSpPr txBox="1">
            <a:spLocks noChangeArrowheads="1"/>
          </p:cNvSpPr>
          <p:nvPr/>
        </p:nvSpPr>
        <p:spPr bwMode="auto">
          <a:xfrm>
            <a:off x="1763688" y="4725144"/>
            <a:ext cx="5184576" cy="52322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lnSpc>
                <a:spcPct val="140000"/>
              </a:lnSpc>
              <a:defRPr/>
            </a:pPr>
            <a:r>
              <a:rPr lang="en-US" sz="2000" dirty="0" smtClean="0"/>
              <a:t>TRABALHO DE CONCLUSÃO DE CURSO </a:t>
            </a:r>
            <a:endParaRPr lang="pt-BR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5832366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endParaRPr lang="pt-BR" sz="1600" dirty="0" smtClean="0"/>
          </a:p>
          <a:p>
            <a:r>
              <a:rPr lang="en-US" sz="1600" b="1" dirty="0" smtClean="0"/>
              <a:t>Co-</a:t>
            </a:r>
            <a:r>
              <a:rPr lang="en-US" sz="1600" b="1" dirty="0" err="1" smtClean="0"/>
              <a:t>Orientações</a:t>
            </a:r>
            <a:r>
              <a:rPr lang="en-US" sz="1600" b="1" dirty="0" smtClean="0"/>
              <a:t> </a:t>
            </a:r>
            <a:r>
              <a:rPr lang="en-US" sz="1600" b="1" dirty="0" err="1"/>
              <a:t>em</a:t>
            </a:r>
            <a:r>
              <a:rPr lang="en-US" sz="1600" b="1" dirty="0"/>
              <a:t> </a:t>
            </a:r>
            <a:r>
              <a:rPr lang="en-US" sz="1600" b="1" dirty="0" err="1"/>
              <a:t>andamento</a:t>
            </a:r>
            <a:r>
              <a:rPr lang="en-US" sz="1600" b="1" dirty="0"/>
              <a:t> 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1</a:t>
            </a:r>
            <a:r>
              <a:rPr lang="en-US" sz="1600" dirty="0"/>
              <a:t>. Leandro Sales de Castro. </a:t>
            </a:r>
            <a:r>
              <a:rPr lang="en-US" sz="1600" dirty="0" err="1"/>
              <a:t>Multiscale</a:t>
            </a:r>
            <a:r>
              <a:rPr lang="en-US" sz="1600" dirty="0"/>
              <a:t> 3D modeling of damage evolution in composites due to dynamic loading. </a:t>
            </a:r>
            <a:r>
              <a:rPr lang="en-US" sz="1600" dirty="0" err="1" smtClean="0"/>
              <a:t>Desde</a:t>
            </a:r>
            <a:r>
              <a:rPr lang="en-US" sz="1600" dirty="0" smtClean="0"/>
              <a:t> 2009</a:t>
            </a:r>
            <a:r>
              <a:rPr lang="en-US" sz="1600" dirty="0"/>
              <a:t>. </a:t>
            </a:r>
            <a:r>
              <a:rPr lang="en-US" sz="1600" i="1" dirty="0" err="1"/>
              <a:t>Tese</a:t>
            </a:r>
            <a:r>
              <a:rPr lang="en-US" sz="1600" i="1" dirty="0"/>
              <a:t> de </a:t>
            </a:r>
            <a:r>
              <a:rPr lang="en-US" sz="1600" i="1" dirty="0" err="1"/>
              <a:t>Doutorado</a:t>
            </a:r>
            <a:r>
              <a:rPr lang="en-US" sz="1600" i="1" dirty="0"/>
              <a:t> </a:t>
            </a:r>
            <a:r>
              <a:rPr lang="en-US" sz="1600" dirty="0"/>
              <a:t>(Engineering Mechanics) - </a:t>
            </a:r>
            <a:r>
              <a:rPr lang="en-US" sz="1600" u="sng" dirty="0"/>
              <a:t>University of Nebraska-Lincoln</a:t>
            </a:r>
            <a:r>
              <a:rPr lang="en-US" sz="1600" dirty="0"/>
              <a:t>. </a:t>
            </a:r>
            <a:r>
              <a:rPr lang="en-US" sz="1600" dirty="0" err="1"/>
              <a:t>Estados</a:t>
            </a:r>
            <a:r>
              <a:rPr lang="en-US" sz="1600" dirty="0"/>
              <a:t> </a:t>
            </a:r>
            <a:r>
              <a:rPr lang="en-US" sz="1600" dirty="0" err="1"/>
              <a:t>Unidos</a:t>
            </a:r>
            <a:r>
              <a:rPr lang="en-US" sz="1600" dirty="0"/>
              <a:t>. </a:t>
            </a:r>
          </a:p>
          <a:p>
            <a:endParaRPr lang="pt-BR" sz="1600" dirty="0" smtClean="0"/>
          </a:p>
          <a:p>
            <a:r>
              <a:rPr lang="en-US" sz="1600" b="1" dirty="0" err="1" smtClean="0"/>
              <a:t>Revisor</a:t>
            </a:r>
            <a:r>
              <a:rPr lang="en-US" sz="1600" b="1" dirty="0" smtClean="0"/>
              <a:t> </a:t>
            </a:r>
            <a:r>
              <a:rPr lang="en-US" sz="1600" b="1" dirty="0"/>
              <a:t>de </a:t>
            </a:r>
            <a:r>
              <a:rPr lang="en-US" sz="1600" b="1" dirty="0" err="1"/>
              <a:t>periódico</a:t>
            </a:r>
            <a:r>
              <a:rPr lang="en-US" sz="1600" b="1" dirty="0"/>
              <a:t> </a:t>
            </a:r>
            <a:r>
              <a:rPr lang="en-US" sz="1600" b="1" dirty="0" smtClean="0"/>
              <a:t>(2011-2012)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1</a:t>
            </a:r>
            <a:r>
              <a:rPr lang="en-US" sz="1600" dirty="0"/>
              <a:t>. International Journal of Solids and Structures </a:t>
            </a:r>
          </a:p>
          <a:p>
            <a:r>
              <a:rPr lang="en-US" sz="1600" dirty="0" smtClean="0"/>
              <a:t>2</a:t>
            </a:r>
            <a:r>
              <a:rPr lang="en-US" sz="1600" dirty="0"/>
              <a:t>. Journal of the Mechanics and Physics of Solids </a:t>
            </a:r>
          </a:p>
          <a:p>
            <a:r>
              <a:rPr lang="en-US" sz="1600" dirty="0" smtClean="0"/>
              <a:t>3</a:t>
            </a:r>
            <a:r>
              <a:rPr lang="en-US" sz="1600" dirty="0"/>
              <a:t>. </a:t>
            </a:r>
            <a:r>
              <a:rPr lang="en-US" sz="1600" dirty="0" err="1"/>
              <a:t>Revista</a:t>
            </a:r>
            <a:r>
              <a:rPr lang="en-US" sz="1600" dirty="0"/>
              <a:t> </a:t>
            </a:r>
            <a:r>
              <a:rPr lang="en-US" sz="1600" dirty="0" err="1"/>
              <a:t>Transportes</a:t>
            </a:r>
            <a:r>
              <a:rPr lang="en-US" sz="1600" dirty="0"/>
              <a:t> </a:t>
            </a:r>
          </a:p>
          <a:p>
            <a:r>
              <a:rPr lang="en-US" sz="1600" dirty="0" smtClean="0"/>
              <a:t>4</a:t>
            </a:r>
            <a:r>
              <a:rPr lang="en-US" sz="1600" dirty="0"/>
              <a:t>. Mechanics of Time-Dependent Materials </a:t>
            </a:r>
          </a:p>
          <a:p>
            <a:r>
              <a:rPr lang="en-US" sz="1600" dirty="0" smtClean="0"/>
              <a:t>5</a:t>
            </a:r>
            <a:r>
              <a:rPr lang="en-US" sz="1600" dirty="0"/>
              <a:t>. Construction and Building Materials </a:t>
            </a:r>
          </a:p>
          <a:p>
            <a:r>
              <a:rPr lang="en-US" sz="1600" dirty="0" smtClean="0"/>
              <a:t>6</a:t>
            </a:r>
            <a:r>
              <a:rPr lang="en-US" sz="1600" dirty="0"/>
              <a:t>. International Journal of Mechanical Sciences </a:t>
            </a:r>
          </a:p>
          <a:p>
            <a:r>
              <a:rPr lang="en-US" sz="1600" dirty="0" smtClean="0"/>
              <a:t>7</a:t>
            </a:r>
            <a:r>
              <a:rPr lang="en-US" sz="1600" dirty="0"/>
              <a:t>. Mechanics of Advanced Materials and Structures </a:t>
            </a:r>
          </a:p>
          <a:p>
            <a:endParaRPr lang="en-US" sz="1600" dirty="0"/>
          </a:p>
          <a:p>
            <a:r>
              <a:rPr lang="en-US" sz="1600" b="1" dirty="0" err="1" smtClean="0"/>
              <a:t>Revisor</a:t>
            </a:r>
            <a:r>
              <a:rPr lang="en-US" sz="1600" b="1" dirty="0" smtClean="0"/>
              <a:t> </a:t>
            </a:r>
            <a:r>
              <a:rPr lang="en-US" sz="1600" b="1" dirty="0"/>
              <a:t>de </a:t>
            </a:r>
            <a:r>
              <a:rPr lang="en-US" sz="1600" b="1" dirty="0" err="1"/>
              <a:t>conferências</a:t>
            </a:r>
            <a:r>
              <a:rPr lang="en-US" sz="1600" b="1" dirty="0"/>
              <a:t> </a:t>
            </a:r>
            <a:endParaRPr lang="en-US" sz="1600" dirty="0"/>
          </a:p>
          <a:p>
            <a:endParaRPr lang="pt-BR" sz="1600" dirty="0" smtClean="0"/>
          </a:p>
          <a:p>
            <a:r>
              <a:rPr lang="pt-BR" sz="1600" dirty="0" smtClean="0"/>
              <a:t>1</a:t>
            </a:r>
            <a:r>
              <a:rPr lang="pt-BR" sz="1600" dirty="0"/>
              <a:t>. XXV ANPET. Organização: ANPET – Associação Nacional de Pesquisa e Ensino em Transporte. </a:t>
            </a:r>
            <a:r>
              <a:rPr lang="pt-BR" sz="1600" u="sng" dirty="0"/>
              <a:t>Membro do comitê </a:t>
            </a:r>
            <a:r>
              <a:rPr lang="pt-BR" sz="1600" u="sng" dirty="0" smtClean="0"/>
              <a:t>científico</a:t>
            </a:r>
            <a:r>
              <a:rPr lang="pt-BR" sz="1600" dirty="0" smtClean="0"/>
              <a:t>, 2011. </a:t>
            </a:r>
            <a:endParaRPr lang="pt-BR" sz="1600" dirty="0"/>
          </a:p>
          <a:p>
            <a:endParaRPr lang="en-US" sz="1600" dirty="0"/>
          </a:p>
          <a:p>
            <a:endParaRPr lang="pt-BR" sz="1600" dirty="0"/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33855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600" b="1" dirty="0" smtClean="0">
                <a:solidFill>
                  <a:schemeClr val="bg1"/>
                </a:solidFill>
              </a:rPr>
              <a:t>ATIVIDADES 2012 – PV</a:t>
            </a:r>
          </a:p>
        </p:txBody>
      </p:sp>
    </p:spTree>
    <p:extLst>
      <p:ext uri="{BB962C8B-B14F-4D97-AF65-F5344CB8AC3E}">
        <p14:creationId xmlns:p14="http://schemas.microsoft.com/office/powerpoint/2010/main" val="3054452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323850" y="1124744"/>
            <a:ext cx="8429625" cy="460126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numCol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sz="1600" b="1" dirty="0" smtClean="0"/>
          </a:p>
          <a:p>
            <a:r>
              <a:rPr lang="en-US" sz="1600" b="1" dirty="0" err="1" smtClean="0"/>
              <a:t>Atividades</a:t>
            </a:r>
            <a:r>
              <a:rPr lang="en-US" sz="1600" b="1" dirty="0" smtClean="0"/>
              <a:t> </a:t>
            </a:r>
            <a:r>
              <a:rPr lang="en-US" sz="1600" b="1" dirty="0"/>
              <a:t>de </a:t>
            </a:r>
            <a:r>
              <a:rPr lang="en-US" sz="1600" b="1" dirty="0" err="1"/>
              <a:t>ensino</a:t>
            </a:r>
            <a:r>
              <a:rPr lang="en-US" sz="1600" b="1" dirty="0"/>
              <a:t> </a:t>
            </a:r>
            <a:endParaRPr lang="en-US" sz="1600" dirty="0"/>
          </a:p>
          <a:p>
            <a:endParaRPr lang="pt-BR" sz="1600" dirty="0" smtClean="0"/>
          </a:p>
          <a:p>
            <a:r>
              <a:rPr lang="pt-BR" sz="1600" dirty="0" smtClean="0"/>
              <a:t>1</a:t>
            </a:r>
            <a:r>
              <a:rPr lang="pt-BR" sz="1600" dirty="0"/>
              <a:t>. Curso de Curta Duração: Módulo “Dimensionamento de Pavimentos Flexíveis” ministrado no MBA em Infraestrutura de Transportes e Rodovias, INBEC. </a:t>
            </a:r>
            <a:r>
              <a:rPr lang="pt-BR" sz="1600" u="sng" dirty="0"/>
              <a:t>Aracajú</a:t>
            </a:r>
            <a:r>
              <a:rPr lang="pt-BR" sz="1600" dirty="0"/>
              <a:t>: 11-13/Nov/2011; </a:t>
            </a:r>
            <a:r>
              <a:rPr lang="pt-BR" sz="1600" u="sng" dirty="0"/>
              <a:t>Fortaleza</a:t>
            </a:r>
            <a:r>
              <a:rPr lang="pt-BR" sz="1600" dirty="0"/>
              <a:t>: 16-18/Dez/2011; </a:t>
            </a:r>
            <a:r>
              <a:rPr lang="pt-BR" sz="1600" u="sng" dirty="0"/>
              <a:t>Belém</a:t>
            </a:r>
            <a:r>
              <a:rPr lang="pt-BR" sz="1600" dirty="0"/>
              <a:t>: 20-22/Jan/2012; </a:t>
            </a:r>
            <a:r>
              <a:rPr lang="pt-BR" sz="1600" u="sng" dirty="0"/>
              <a:t>Recife</a:t>
            </a:r>
            <a:r>
              <a:rPr lang="pt-BR" sz="1600" dirty="0"/>
              <a:t>: </a:t>
            </a:r>
            <a:r>
              <a:rPr lang="pt-BR" sz="1600" dirty="0" smtClean="0"/>
              <a:t>27-29/Jan/2012; </a:t>
            </a:r>
            <a:endParaRPr lang="en-US" sz="1600" dirty="0"/>
          </a:p>
          <a:p>
            <a:r>
              <a:rPr lang="en-US" sz="1600" u="sng" dirty="0" err="1"/>
              <a:t>Maceió</a:t>
            </a:r>
            <a:r>
              <a:rPr lang="en-US" sz="1600" dirty="0"/>
              <a:t>: 15-17/Jun/2012 </a:t>
            </a:r>
          </a:p>
          <a:p>
            <a:r>
              <a:rPr lang="pt-BR" sz="1600" dirty="0" smtClean="0"/>
              <a:t> </a:t>
            </a:r>
            <a:endParaRPr lang="pt-BR" sz="1600" dirty="0"/>
          </a:p>
          <a:p>
            <a:endParaRPr lang="en-US" sz="1600" dirty="0"/>
          </a:p>
          <a:p>
            <a:r>
              <a:rPr lang="en-US" sz="1600" b="1" dirty="0" err="1" smtClean="0"/>
              <a:t>Coopera</a:t>
            </a:r>
            <a:r>
              <a:rPr lang="pt-BR" sz="1600" b="1" dirty="0" smtClean="0"/>
              <a:t>ção com </a:t>
            </a:r>
            <a:r>
              <a:rPr lang="en-US" sz="1600" b="1" u="sng" dirty="0" smtClean="0"/>
              <a:t>PRH / UFRGS</a:t>
            </a:r>
            <a:endParaRPr lang="en-US" sz="1600" dirty="0"/>
          </a:p>
          <a:p>
            <a:endParaRPr lang="pt-BR" sz="1600" dirty="0" smtClean="0"/>
          </a:p>
          <a:p>
            <a:r>
              <a:rPr lang="pt-BR" sz="1600" dirty="0" smtClean="0"/>
              <a:t>1</a:t>
            </a:r>
            <a:r>
              <a:rPr lang="pt-BR" sz="1600" dirty="0"/>
              <a:t>. Nanocompósitos de matriz polimérica. </a:t>
            </a:r>
            <a:r>
              <a:rPr lang="pt-BR" sz="1600" dirty="0" smtClean="0"/>
              <a:t>Universidade </a:t>
            </a:r>
            <a:r>
              <a:rPr lang="pt-BR" sz="1600" dirty="0"/>
              <a:t>Federal do Rio Grande do </a:t>
            </a:r>
            <a:r>
              <a:rPr lang="pt-BR" sz="1600" dirty="0" smtClean="0"/>
              <a:t>Sul, 2012. </a:t>
            </a:r>
            <a:r>
              <a:rPr lang="en-US" sz="1600" dirty="0" err="1"/>
              <a:t>Cursos</a:t>
            </a:r>
            <a:r>
              <a:rPr lang="en-US" sz="1600" dirty="0"/>
              <a:t> de </a:t>
            </a:r>
            <a:r>
              <a:rPr lang="en-US" sz="1600" dirty="0" err="1"/>
              <a:t>curta</a:t>
            </a:r>
            <a:r>
              <a:rPr lang="en-US" sz="1600" dirty="0"/>
              <a:t> </a:t>
            </a:r>
            <a:r>
              <a:rPr lang="en-US" sz="1600" dirty="0" err="1"/>
              <a:t>duração</a:t>
            </a:r>
            <a:endParaRPr lang="pt-BR" sz="1600" dirty="0"/>
          </a:p>
          <a:p>
            <a:endParaRPr lang="pt-BR" sz="1600" dirty="0" smtClean="0"/>
          </a:p>
          <a:p>
            <a:r>
              <a:rPr lang="pt-BR" sz="1600" dirty="0" smtClean="0"/>
              <a:t>2</a:t>
            </a:r>
            <a:r>
              <a:rPr lang="pt-BR" sz="1600" dirty="0"/>
              <a:t>. Compósitos estruturais. </a:t>
            </a:r>
            <a:r>
              <a:rPr lang="pt-BR" sz="1600" dirty="0" smtClean="0"/>
              <a:t>Universidade </a:t>
            </a:r>
            <a:r>
              <a:rPr lang="pt-BR" sz="1600" dirty="0"/>
              <a:t>Federal do Rio Grande do </a:t>
            </a:r>
            <a:r>
              <a:rPr lang="pt-BR" sz="1600" dirty="0" smtClean="0"/>
              <a:t>Sul, 2012. </a:t>
            </a:r>
            <a:r>
              <a:rPr lang="en-US" sz="1600" dirty="0" err="1"/>
              <a:t>Cursos</a:t>
            </a:r>
            <a:r>
              <a:rPr lang="en-US" sz="1600" dirty="0"/>
              <a:t> de </a:t>
            </a:r>
            <a:r>
              <a:rPr lang="en-US" sz="1600" dirty="0" err="1"/>
              <a:t>curta</a:t>
            </a:r>
            <a:r>
              <a:rPr lang="en-US" sz="1600" dirty="0"/>
              <a:t> </a:t>
            </a:r>
            <a:r>
              <a:rPr lang="en-US" sz="1600" dirty="0" err="1"/>
              <a:t>duração</a:t>
            </a:r>
            <a:endParaRPr lang="pt-BR" sz="1600" dirty="0"/>
          </a:p>
          <a:p>
            <a:pPr>
              <a:spcAft>
                <a:spcPts val="600"/>
              </a:spcAft>
            </a:pPr>
            <a:endParaRPr lang="pt-BR" sz="1600" dirty="0" smtClean="0"/>
          </a:p>
          <a:p>
            <a:pPr>
              <a:spcAft>
                <a:spcPts val="600"/>
              </a:spcAft>
            </a:pPr>
            <a:endParaRPr lang="pt-BR" sz="1600" dirty="0" smtClean="0"/>
          </a:p>
        </p:txBody>
      </p:sp>
      <p:sp>
        <p:nvSpPr>
          <p:cNvPr id="13" name="Text Box 317"/>
          <p:cNvSpPr txBox="1">
            <a:spLocks noChangeArrowheads="1"/>
          </p:cNvSpPr>
          <p:nvPr/>
        </p:nvSpPr>
        <p:spPr bwMode="auto">
          <a:xfrm>
            <a:off x="2987675" y="980728"/>
            <a:ext cx="3024188" cy="33855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600" b="1" dirty="0" smtClean="0">
                <a:solidFill>
                  <a:schemeClr val="bg1"/>
                </a:solidFill>
              </a:rPr>
              <a:t>ATIVIDADES 2012 – PV</a:t>
            </a:r>
          </a:p>
        </p:txBody>
      </p:sp>
    </p:spTree>
    <p:extLst>
      <p:ext uri="{BB962C8B-B14F-4D97-AF65-F5344CB8AC3E}">
        <p14:creationId xmlns:p14="http://schemas.microsoft.com/office/powerpoint/2010/main" val="3257089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2"/>
          <p:cNvSpPr txBox="1">
            <a:spLocks noChangeArrowheads="1"/>
          </p:cNvSpPr>
          <p:nvPr/>
        </p:nvSpPr>
        <p:spPr bwMode="auto">
          <a:xfrm>
            <a:off x="323528" y="2420888"/>
            <a:ext cx="8136903" cy="95410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lnSpc>
                <a:spcPct val="140000"/>
              </a:lnSpc>
              <a:defRPr/>
            </a:pPr>
            <a:r>
              <a:rPr lang="en-US" sz="2000" dirty="0" smtClean="0"/>
              <a:t>INTRODUÇÃO À ENGENHARIA DE PETRÓLEO, GÁS NATURAL E BIOCOMBUSTÍVEIS</a:t>
            </a:r>
            <a:endParaRPr lang="pt-BR" sz="2000" dirty="0"/>
          </a:p>
        </p:txBody>
      </p:sp>
      <p:sp>
        <p:nvSpPr>
          <p:cNvPr id="14" name="Text Box 317"/>
          <p:cNvSpPr txBox="1">
            <a:spLocks noChangeArrowheads="1"/>
          </p:cNvSpPr>
          <p:nvPr/>
        </p:nvSpPr>
        <p:spPr bwMode="auto">
          <a:xfrm>
            <a:off x="2987675" y="1196975"/>
            <a:ext cx="3024188" cy="553998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COMPLEMENTAÇÃO CURRICULAR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PÓS-GRADUAÇÃO</a:t>
            </a:r>
            <a:endParaRPr lang="pt-B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827584" y="3717032"/>
            <a:ext cx="7416824" cy="52322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lnSpc>
                <a:spcPct val="140000"/>
              </a:lnSpc>
              <a:defRPr/>
            </a:pPr>
            <a:r>
              <a:rPr lang="en-US" sz="2000" dirty="0" smtClean="0"/>
              <a:t>FLUIDOS PETROLÍFEROS E COMPORTAMENTO DE FASES</a:t>
            </a:r>
            <a:endParaRPr lang="pt-BR" sz="2000" dirty="0"/>
          </a:p>
        </p:txBody>
      </p:sp>
      <p:sp>
        <p:nvSpPr>
          <p:cNvPr id="11" name="CaixaDeTexto 2"/>
          <p:cNvSpPr txBox="1">
            <a:spLocks noChangeArrowheads="1"/>
          </p:cNvSpPr>
          <p:nvPr/>
        </p:nvSpPr>
        <p:spPr bwMode="auto">
          <a:xfrm>
            <a:off x="899592" y="5301208"/>
            <a:ext cx="7056784" cy="52322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lnSpc>
                <a:spcPct val="140000"/>
              </a:lnSpc>
              <a:defRPr/>
            </a:pPr>
            <a:r>
              <a:rPr lang="en-US" sz="2000" dirty="0" smtClean="0"/>
              <a:t>+ 2 (DUAS) DISCIPLINAS DE ACORDO COM A ÊNFASE</a:t>
            </a:r>
            <a:endParaRPr lang="pt-BR" sz="2000" dirty="0"/>
          </a:p>
        </p:txBody>
      </p:sp>
      <p:sp>
        <p:nvSpPr>
          <p:cNvPr id="15" name="CaixaDeTexto 2"/>
          <p:cNvSpPr txBox="1">
            <a:spLocks noChangeArrowheads="1"/>
          </p:cNvSpPr>
          <p:nvPr/>
        </p:nvSpPr>
        <p:spPr bwMode="auto">
          <a:xfrm>
            <a:off x="971600" y="4509120"/>
            <a:ext cx="6912768" cy="52322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lnSpc>
                <a:spcPct val="140000"/>
              </a:lnSpc>
              <a:defRPr/>
            </a:pPr>
            <a:r>
              <a:rPr lang="en-US" sz="2000" dirty="0" smtClean="0"/>
              <a:t>DISSERTAÇÃO DE MESTRADO/TESE DE DOUTORADO</a:t>
            </a:r>
            <a:endParaRPr lang="pt-BR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17"/>
          <p:cNvSpPr txBox="1">
            <a:spLocks noChangeArrowheads="1"/>
          </p:cNvSpPr>
          <p:nvPr/>
        </p:nvSpPr>
        <p:spPr bwMode="auto">
          <a:xfrm>
            <a:off x="2987675" y="1196975"/>
            <a:ext cx="3024188" cy="276999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ÁRES DE CONCENTRAÇÃO</a:t>
            </a:r>
            <a:endParaRPr lang="pt-BR" sz="1200" b="1" dirty="0" smtClean="0">
              <a:solidFill>
                <a:schemeClr val="bg1"/>
              </a:solidFill>
            </a:endParaRPr>
          </a:p>
        </p:txBody>
      </p:sp>
      <p:sp>
        <p:nvSpPr>
          <p:cNvPr id="15" name="CaixaDeTexto 2"/>
          <p:cNvSpPr txBox="1">
            <a:spLocks noChangeArrowheads="1"/>
          </p:cNvSpPr>
          <p:nvPr/>
        </p:nvSpPr>
        <p:spPr bwMode="auto">
          <a:xfrm>
            <a:off x="539552" y="1988840"/>
            <a:ext cx="4176464" cy="1384995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lnSpc>
                <a:spcPct val="140000"/>
              </a:lnSpc>
              <a:defRPr/>
            </a:pPr>
            <a:r>
              <a:rPr lang="en-US" sz="2000" b="1" dirty="0" smtClean="0"/>
              <a:t>GRADUAÇÃO:     </a:t>
            </a:r>
            <a:r>
              <a:rPr lang="en-US" sz="2000" dirty="0" err="1" smtClean="0"/>
              <a:t>Processamento</a:t>
            </a:r>
            <a:endParaRPr lang="en-US" sz="2000" dirty="0" smtClean="0"/>
          </a:p>
          <a:p>
            <a:pPr marL="457200" indent="-457200">
              <a:lnSpc>
                <a:spcPct val="140000"/>
              </a:lnSpc>
              <a:defRPr/>
            </a:pPr>
            <a:r>
              <a:rPr lang="en-US" sz="2000" b="1" dirty="0" smtClean="0"/>
              <a:t>                              </a:t>
            </a:r>
            <a:r>
              <a:rPr lang="en-US" sz="2000" dirty="0" err="1" smtClean="0"/>
              <a:t>Exploração</a:t>
            </a:r>
            <a:endParaRPr lang="en-US" sz="2000" dirty="0" smtClean="0"/>
          </a:p>
          <a:p>
            <a:pPr marL="457200" indent="-457200">
              <a:lnSpc>
                <a:spcPct val="140000"/>
              </a:lnSpc>
              <a:defRPr/>
            </a:pPr>
            <a:r>
              <a:rPr lang="en-US" sz="2000" b="1" dirty="0" smtClean="0"/>
              <a:t>                              </a:t>
            </a:r>
            <a:r>
              <a:rPr lang="en-US" sz="2000" dirty="0" err="1" smtClean="0"/>
              <a:t>Equipamentos</a:t>
            </a:r>
            <a:endParaRPr lang="pt-BR" sz="2000" dirty="0"/>
          </a:p>
        </p:txBody>
      </p:sp>
      <p:sp>
        <p:nvSpPr>
          <p:cNvPr id="16" name="CaixaDeTexto 2"/>
          <p:cNvSpPr txBox="1">
            <a:spLocks noChangeArrowheads="1"/>
          </p:cNvSpPr>
          <p:nvPr/>
        </p:nvSpPr>
        <p:spPr bwMode="auto">
          <a:xfrm>
            <a:off x="1907704" y="3861048"/>
            <a:ext cx="6696744" cy="95410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lnSpc>
                <a:spcPct val="140000"/>
              </a:lnSpc>
              <a:defRPr/>
            </a:pPr>
            <a:r>
              <a:rPr lang="en-US" sz="2000" b="1" dirty="0" smtClean="0"/>
              <a:t>PÓS-GRADUAÇÃO:       </a:t>
            </a:r>
            <a:r>
              <a:rPr lang="pt-BR" sz="2000" dirty="0" smtClean="0"/>
              <a:t>Engenharia de Processamento</a:t>
            </a:r>
          </a:p>
          <a:p>
            <a:pPr marL="457200" indent="-457200">
              <a:lnSpc>
                <a:spcPct val="140000"/>
              </a:lnSpc>
              <a:defRPr/>
            </a:pPr>
            <a:r>
              <a:rPr lang="pt-BR" sz="2000" dirty="0" smtClean="0"/>
              <a:t>                                         Explotação de Petróleo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2"/>
          <p:cNvSpPr txBox="1">
            <a:spLocks noChangeArrowheads="1"/>
          </p:cNvSpPr>
          <p:nvPr/>
        </p:nvSpPr>
        <p:spPr bwMode="auto">
          <a:xfrm>
            <a:off x="323850" y="1412875"/>
            <a:ext cx="8429625" cy="5262979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 smtClean="0"/>
              <a:t>Caracterização </a:t>
            </a:r>
            <a:r>
              <a:rPr lang="pt-BR" sz="2000" dirty="0"/>
              <a:t>de Materiais Betuminosos</a:t>
            </a:r>
          </a:p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 smtClean="0"/>
              <a:t>Mecânica </a:t>
            </a:r>
            <a:r>
              <a:rPr lang="pt-BR" sz="2000" dirty="0"/>
              <a:t>dos Pavimentos</a:t>
            </a:r>
          </a:p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 smtClean="0"/>
              <a:t>Processos </a:t>
            </a:r>
            <a:r>
              <a:rPr lang="pt-BR" sz="2000" dirty="0"/>
              <a:t>e Termodinâmica de Petróleo</a:t>
            </a:r>
          </a:p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 smtClean="0"/>
              <a:t>Simulação </a:t>
            </a:r>
            <a:r>
              <a:rPr lang="pt-BR" sz="2000" dirty="0"/>
              <a:t>de Processos de Recuperação de Petróleo</a:t>
            </a:r>
          </a:p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 smtClean="0"/>
              <a:t>Tecnologia </a:t>
            </a:r>
            <a:r>
              <a:rPr lang="pt-BR" sz="2000" dirty="0"/>
              <a:t>de Materiais Aplicada à Indústria de Petróleo</a:t>
            </a:r>
          </a:p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 smtClean="0"/>
              <a:t>Processos </a:t>
            </a:r>
            <a:r>
              <a:rPr lang="pt-BR" sz="2000" dirty="0"/>
              <a:t>e Metalurgia da Soldagem </a:t>
            </a:r>
          </a:p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 smtClean="0"/>
              <a:t>Desenvolvimento </a:t>
            </a:r>
            <a:r>
              <a:rPr lang="pt-BR" sz="2000" dirty="0"/>
              <a:t>de Tecnologias de Lubrificantes e 	</a:t>
            </a:r>
            <a:r>
              <a:rPr lang="pt-BR" sz="2000" dirty="0" smtClean="0"/>
              <a:t>Combustíveis</a:t>
            </a:r>
            <a:endParaRPr lang="pt-BR" sz="2000" dirty="0"/>
          </a:p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 smtClean="0"/>
              <a:t>Contaminação </a:t>
            </a:r>
            <a:r>
              <a:rPr lang="pt-BR" sz="2000" dirty="0"/>
              <a:t>de Águas Subterrâneas</a:t>
            </a:r>
          </a:p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 smtClean="0"/>
              <a:t>Fontes </a:t>
            </a:r>
            <a:r>
              <a:rPr lang="pt-BR" sz="2000" dirty="0"/>
              <a:t>Alternativas de Energia</a:t>
            </a:r>
          </a:p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 smtClean="0"/>
              <a:t>Processos </a:t>
            </a:r>
            <a:r>
              <a:rPr lang="pt-BR" sz="2000" dirty="0"/>
              <a:t>de Produção de Petróleo</a:t>
            </a:r>
          </a:p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/>
              <a:t>Análise Morfológica e </a:t>
            </a:r>
            <a:r>
              <a:rPr lang="pt-BR" sz="2000" dirty="0" smtClean="0"/>
              <a:t>Geofísica</a:t>
            </a:r>
          </a:p>
          <a:p>
            <a:pPr marL="457200" indent="-457200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pt-BR" sz="2000" dirty="0" smtClean="0"/>
              <a:t>Mecânica Computacional</a:t>
            </a:r>
            <a:endParaRPr lang="pt-BR" sz="2000" dirty="0"/>
          </a:p>
        </p:txBody>
      </p:sp>
      <p:sp>
        <p:nvSpPr>
          <p:cNvPr id="14" name="Text Box 317"/>
          <p:cNvSpPr txBox="1">
            <a:spLocks noChangeArrowheads="1"/>
          </p:cNvSpPr>
          <p:nvPr/>
        </p:nvSpPr>
        <p:spPr bwMode="auto">
          <a:xfrm>
            <a:off x="2987675" y="1196975"/>
            <a:ext cx="3024188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PRINCIPAIS ÁREAS DE ATUAÇÃO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aixaDeTexto 2"/>
          <p:cNvSpPr txBox="1">
            <a:spLocks noChangeArrowheads="1"/>
          </p:cNvSpPr>
          <p:nvPr/>
        </p:nvSpPr>
        <p:spPr bwMode="auto">
          <a:xfrm>
            <a:off x="323850" y="1268760"/>
            <a:ext cx="8429625" cy="54864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</p:txBody>
      </p:sp>
      <p:sp>
        <p:nvSpPr>
          <p:cNvPr id="17" name="Text Box 317"/>
          <p:cNvSpPr txBox="1">
            <a:spLocks noChangeArrowheads="1"/>
          </p:cNvSpPr>
          <p:nvPr/>
        </p:nvSpPr>
        <p:spPr bwMode="auto">
          <a:xfrm>
            <a:off x="2124075" y="1064543"/>
            <a:ext cx="4824413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PROFISSIONAIS EGRESSOS (2002-2012)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666225"/>
              </p:ext>
            </p:extLst>
          </p:nvPr>
        </p:nvGraphicFramePr>
        <p:xfrm>
          <a:off x="944563" y="1412776"/>
          <a:ext cx="7227885" cy="524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5577"/>
                <a:gridCol w="1445577"/>
                <a:gridCol w="1445577"/>
                <a:gridCol w="1445577"/>
                <a:gridCol w="1445577"/>
              </a:tblGrid>
              <a:tr h="4032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ANO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GRA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MSC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DSC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TOTAL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2002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26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2003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2004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39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2005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27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2006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2008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2009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2010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19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29</a:t>
                      </a:r>
                      <a:endParaRPr lang="en-US" sz="2000" dirty="0"/>
                    </a:p>
                  </a:txBody>
                  <a:tcPr marL="91444" marR="91444" marT="45726" marB="45726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2011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15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3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0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18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 </a:t>
                      </a:r>
                      <a:r>
                        <a:rPr lang="en-US" sz="2000" dirty="0" err="1" smtClean="0"/>
                        <a:t>Geral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121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51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178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</a:tr>
              <a:tr h="403225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Em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Curso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11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4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marL="91435" marR="91435" marT="45724" marB="457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750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PRH-31 / UFC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708"/>
            <a:ext cx="1118807" cy="828000"/>
          </a:xfrm>
          <a:prstGeom prst="rect">
            <a:avLst/>
          </a:prstGeom>
        </p:spPr>
      </p:pic>
      <p:pic>
        <p:nvPicPr>
          <p:cNvPr id="12" name="Imagem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326"/>
            <a:ext cx="1532665" cy="63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2"/>
          <p:cNvSpPr txBox="1">
            <a:spLocks noChangeArrowheads="1"/>
          </p:cNvSpPr>
          <p:nvPr/>
        </p:nvSpPr>
        <p:spPr bwMode="auto">
          <a:xfrm>
            <a:off x="323528" y="-315416"/>
            <a:ext cx="8429625" cy="5126038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sz="2800" b="1" dirty="0" smtClean="0">
              <a:latin typeface="Arial/"/>
            </a:endParaRPr>
          </a:p>
          <a:p>
            <a:pPr algn="ctr"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pt-BR" dirty="0" smtClean="0">
              <a:latin typeface="Calibri" pitchFamily="34" charset="0"/>
            </a:endParaRPr>
          </a:p>
        </p:txBody>
      </p:sp>
      <p:sp>
        <p:nvSpPr>
          <p:cNvPr id="10" name="Text Box 317"/>
          <p:cNvSpPr txBox="1">
            <a:spLocks noChangeArrowheads="1"/>
          </p:cNvSpPr>
          <p:nvPr/>
        </p:nvSpPr>
        <p:spPr bwMode="auto">
          <a:xfrm>
            <a:off x="2627313" y="1196975"/>
            <a:ext cx="3673475" cy="27622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t-BR" sz="1200" b="1" dirty="0" smtClean="0">
                <a:solidFill>
                  <a:schemeClr val="bg1"/>
                </a:solidFill>
              </a:rPr>
              <a:t>SITUAÇÃO DOS EGRESSOS (2009-2011)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4136" y="2106615"/>
            <a:ext cx="923113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91791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1981200" y="-152400"/>
            <a:ext cx="6781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003366"/>
              </a:buClr>
              <a:tabLst>
                <a:tab pos="3721100" algn="ctr"/>
              </a:tabLst>
            </a:pPr>
            <a:r>
              <a:rPr lang="pt-BR" sz="2800" b="1">
                <a:latin typeface="Comic Sans MS" pitchFamily="66" charset="0"/>
              </a:rPr>
              <a:t>  </a:t>
            </a:r>
            <a:r>
              <a:rPr lang="pt-BR" sz="3200" b="1">
                <a:solidFill>
                  <a:srgbClr val="0000FF"/>
                </a:solidFill>
                <a:latin typeface="Comic Sans MS" pitchFamily="66" charset="0"/>
              </a:rPr>
              <a:t>Empregabilidade no Setor P&amp;G 2006/2008</a:t>
            </a:r>
            <a:endParaRPr lang="pt-BR" sz="3200" b="1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tabLst>
                <a:tab pos="3721100" algn="ctr"/>
              </a:tabLst>
            </a:pPr>
            <a:endParaRPr lang="pt-BR" sz="2200"/>
          </a:p>
        </p:txBody>
      </p:sp>
      <p:graphicFrame>
        <p:nvGraphicFramePr>
          <p:cNvPr id="177336" name="Group 184"/>
          <p:cNvGraphicFramePr>
            <a:graphicFrameLocks noGrp="1"/>
          </p:cNvGraphicFramePr>
          <p:nvPr/>
        </p:nvGraphicFramePr>
        <p:xfrm>
          <a:off x="304800" y="1295400"/>
          <a:ext cx="8534400" cy="4293553"/>
        </p:xfrm>
        <a:graphic>
          <a:graphicData uri="http://schemas.openxmlformats.org/drawingml/2006/table">
            <a:tbl>
              <a:tblPr/>
              <a:tblGrid>
                <a:gridCol w="3413125"/>
                <a:gridCol w="1281113"/>
                <a:gridCol w="1281112"/>
                <a:gridCol w="1279525"/>
                <a:gridCol w="1279525"/>
              </a:tblGrid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EGRESSOS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36 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43 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Continua em Formação Profissional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Saída para o Mercado de Trabalho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Trabalhando no Setor de </a:t>
                      </a:r>
                      <a:b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</a:b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Petróleo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Eficácia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72,7%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77,8%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77352" name="Text Box 200"/>
          <p:cNvSpPr txBox="1">
            <a:spLocks noChangeArrowheads="1"/>
          </p:cNvSpPr>
          <p:nvPr/>
        </p:nvSpPr>
        <p:spPr bwMode="auto">
          <a:xfrm>
            <a:off x="304800" y="304800"/>
            <a:ext cx="2743200" cy="4117975"/>
          </a:xfrm>
          <a:prstGeom prst="rect">
            <a:avLst/>
          </a:prstGeom>
          <a:solidFill>
            <a:schemeClr val="bg1"/>
          </a:solidFill>
          <a:ln w="952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b="1">
                <a:solidFill>
                  <a:srgbClr val="A50021"/>
                </a:solidFill>
              </a:rPr>
              <a:t>Halliburton</a:t>
            </a:r>
          </a:p>
          <a:p>
            <a:pPr algn="ctr">
              <a:spcBef>
                <a:spcPct val="50000"/>
              </a:spcBef>
            </a:pPr>
            <a:r>
              <a:rPr lang="pt-BR" sz="2400" b="1">
                <a:solidFill>
                  <a:srgbClr val="A50021"/>
                </a:solidFill>
              </a:rPr>
              <a:t>Schlumberger</a:t>
            </a:r>
          </a:p>
          <a:p>
            <a:pPr algn="ctr">
              <a:spcBef>
                <a:spcPct val="50000"/>
              </a:spcBef>
            </a:pPr>
            <a:r>
              <a:rPr lang="pt-BR" sz="2400" b="1">
                <a:solidFill>
                  <a:srgbClr val="A50021"/>
                </a:solidFill>
              </a:rPr>
              <a:t>Petrobras</a:t>
            </a:r>
          </a:p>
          <a:p>
            <a:pPr algn="ctr">
              <a:spcBef>
                <a:spcPct val="50000"/>
              </a:spcBef>
            </a:pPr>
            <a:r>
              <a:rPr lang="pt-BR" sz="2400" b="1">
                <a:solidFill>
                  <a:srgbClr val="A50021"/>
                </a:solidFill>
              </a:rPr>
              <a:t>Senai</a:t>
            </a:r>
          </a:p>
          <a:p>
            <a:pPr algn="ctr">
              <a:spcBef>
                <a:spcPct val="50000"/>
              </a:spcBef>
            </a:pPr>
            <a:r>
              <a:rPr lang="pt-BR" sz="2400" b="1">
                <a:solidFill>
                  <a:srgbClr val="A50021"/>
                </a:solidFill>
              </a:rPr>
              <a:t>Polícia Federal</a:t>
            </a:r>
          </a:p>
          <a:p>
            <a:pPr algn="ctr">
              <a:spcBef>
                <a:spcPct val="50000"/>
              </a:spcBef>
            </a:pPr>
            <a:r>
              <a:rPr lang="pt-BR" sz="2400" b="1">
                <a:solidFill>
                  <a:srgbClr val="A50021"/>
                </a:solidFill>
              </a:rPr>
              <a:t>ANP </a:t>
            </a:r>
          </a:p>
          <a:p>
            <a:pPr algn="ctr">
              <a:spcBef>
                <a:spcPct val="50000"/>
              </a:spcBef>
            </a:pPr>
            <a:r>
              <a:rPr lang="pt-BR" sz="2400" b="1">
                <a:solidFill>
                  <a:srgbClr val="A50021"/>
                </a:solidFill>
              </a:rPr>
              <a:t>Instituições de ensino/pesquisa</a:t>
            </a:r>
          </a:p>
        </p:txBody>
      </p:sp>
      <p:grpSp>
        <p:nvGrpSpPr>
          <p:cNvPr id="2" name="Group 204"/>
          <p:cNvGrpSpPr>
            <a:grpSpLocks/>
          </p:cNvGrpSpPr>
          <p:nvPr/>
        </p:nvGrpSpPr>
        <p:grpSpPr bwMode="auto">
          <a:xfrm>
            <a:off x="3048000" y="3657600"/>
            <a:ext cx="1600200" cy="762000"/>
            <a:chOff x="1920" y="2304"/>
            <a:chExt cx="1008" cy="480"/>
          </a:xfrm>
        </p:grpSpPr>
        <p:sp>
          <p:nvSpPr>
            <p:cNvPr id="177347" name="Oval 195"/>
            <p:cNvSpPr>
              <a:spLocks noChangeArrowheads="1"/>
            </p:cNvSpPr>
            <p:nvPr/>
          </p:nvSpPr>
          <p:spPr bwMode="auto">
            <a:xfrm>
              <a:off x="2544" y="2448"/>
              <a:ext cx="384" cy="336"/>
            </a:xfrm>
            <a:prstGeom prst="ellipse">
              <a:avLst/>
            </a:prstGeom>
            <a:noFill/>
            <a:ln w="3492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7353" name="Line 201"/>
            <p:cNvSpPr>
              <a:spLocks noChangeShapeType="1"/>
            </p:cNvSpPr>
            <p:nvPr/>
          </p:nvSpPr>
          <p:spPr bwMode="auto">
            <a:xfrm flipH="1" flipV="1">
              <a:off x="1920" y="2304"/>
              <a:ext cx="624" cy="240"/>
            </a:xfrm>
            <a:prstGeom prst="line">
              <a:avLst/>
            </a:prstGeom>
            <a:noFill/>
            <a:ln w="3492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oup 205"/>
          <p:cNvGrpSpPr>
            <a:grpSpLocks/>
          </p:cNvGrpSpPr>
          <p:nvPr/>
        </p:nvGrpSpPr>
        <p:grpSpPr bwMode="auto">
          <a:xfrm>
            <a:off x="3048000" y="3124200"/>
            <a:ext cx="2895600" cy="1295400"/>
            <a:chOff x="1920" y="1968"/>
            <a:chExt cx="1824" cy="816"/>
          </a:xfrm>
        </p:grpSpPr>
        <p:sp>
          <p:nvSpPr>
            <p:cNvPr id="177348" name="Oval 196"/>
            <p:cNvSpPr>
              <a:spLocks noChangeArrowheads="1"/>
            </p:cNvSpPr>
            <p:nvPr/>
          </p:nvSpPr>
          <p:spPr bwMode="auto">
            <a:xfrm>
              <a:off x="3360" y="2448"/>
              <a:ext cx="384" cy="336"/>
            </a:xfrm>
            <a:prstGeom prst="ellipse">
              <a:avLst/>
            </a:prstGeom>
            <a:noFill/>
            <a:ln w="3492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7354" name="Line 202"/>
            <p:cNvSpPr>
              <a:spLocks noChangeShapeType="1"/>
            </p:cNvSpPr>
            <p:nvPr/>
          </p:nvSpPr>
          <p:spPr bwMode="auto">
            <a:xfrm flipH="1" flipV="1">
              <a:off x="1920" y="1968"/>
              <a:ext cx="1488" cy="576"/>
            </a:xfrm>
            <a:prstGeom prst="line">
              <a:avLst/>
            </a:prstGeom>
            <a:noFill/>
            <a:ln w="3492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206"/>
          <p:cNvGrpSpPr>
            <a:grpSpLocks/>
          </p:cNvGrpSpPr>
          <p:nvPr/>
        </p:nvGrpSpPr>
        <p:grpSpPr bwMode="auto">
          <a:xfrm>
            <a:off x="3048000" y="2590800"/>
            <a:ext cx="4191000" cy="1828800"/>
            <a:chOff x="1920" y="1632"/>
            <a:chExt cx="2640" cy="1152"/>
          </a:xfrm>
        </p:grpSpPr>
        <p:sp>
          <p:nvSpPr>
            <p:cNvPr id="177351" name="Oval 199"/>
            <p:cNvSpPr>
              <a:spLocks noChangeArrowheads="1"/>
            </p:cNvSpPr>
            <p:nvPr/>
          </p:nvSpPr>
          <p:spPr bwMode="auto">
            <a:xfrm>
              <a:off x="4176" y="2448"/>
              <a:ext cx="384" cy="336"/>
            </a:xfrm>
            <a:prstGeom prst="ellipse">
              <a:avLst/>
            </a:prstGeom>
            <a:noFill/>
            <a:ln w="3492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7355" name="Line 203"/>
            <p:cNvSpPr>
              <a:spLocks noChangeShapeType="1"/>
            </p:cNvSpPr>
            <p:nvPr/>
          </p:nvSpPr>
          <p:spPr bwMode="auto">
            <a:xfrm flipH="1" flipV="1">
              <a:off x="1920" y="1632"/>
              <a:ext cx="2304" cy="864"/>
            </a:xfrm>
            <a:prstGeom prst="line">
              <a:avLst/>
            </a:prstGeom>
            <a:noFill/>
            <a:ln w="3492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352" grpId="0" animBg="1" autoUpdateAnimBg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2532</Words>
  <Application>Microsoft Office PowerPoint</Application>
  <PresentationFormat>On-screen Show (4:3)</PresentationFormat>
  <Paragraphs>553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Tema do Office</vt:lpstr>
      <vt:lpstr>PowerPoint Presentation</vt:lpstr>
      <vt:lpstr>PowerPoint Presentation</vt:lpstr>
      <vt:lpstr>PRH-31 / UFC</vt:lpstr>
      <vt:lpstr>PRH-31 / UFC</vt:lpstr>
      <vt:lpstr>PRH-31 / UFC</vt:lpstr>
      <vt:lpstr>PRH-31 / UFC</vt:lpstr>
      <vt:lpstr>PRH-31 / UFC</vt:lpstr>
      <vt:lpstr>PRH-31 / UFC</vt:lpstr>
      <vt:lpstr>PowerPoint Presentation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  <vt:lpstr>PRH-31 / UFC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Aruzza Mabel</dc:creator>
  <cp:lastModifiedBy>Flavio</cp:lastModifiedBy>
  <cp:revision>96</cp:revision>
  <dcterms:created xsi:type="dcterms:W3CDTF">2010-08-04T23:03:51Z</dcterms:created>
  <dcterms:modified xsi:type="dcterms:W3CDTF">2012-10-11T12:42:51Z</dcterms:modified>
</cp:coreProperties>
</file>