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B52B-67A3-4ACD-A66B-485D0427977E}" type="datetimeFigureOut">
              <a:rPr lang="pt-BR" smtClean="0"/>
              <a:t>10/10/12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28801-7A29-4B06-ADE0-B79FABD974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39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9D8-B8E2-406E-A20E-CD8449042A04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BEC-7026-4506-87CA-F5A835B1AC7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573-6320-4851-ABEB-0A507D70ABB7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BE0-83CF-452B-A7A6-E9D7E95469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597A-A8FC-4A32-8D7A-5D991F6E4F25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8B13-A5A2-4A00-8400-2AAC56922A9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272-69DD-4832-B326-FAF658CEA88D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FE8-0459-4067-978C-B708845107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A32-23C0-4D04-B125-B85F2EE3A153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3DB8-F54F-4D03-BA37-44F7F63FFB3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766-F8C3-44E6-A10E-BB8D160DE47B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E1A-21D0-4DDC-BA6F-DB8DB1405B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E9F-059A-4D6C-BB17-3C70E1825ABA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722-32AA-4721-B32A-35D059D358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846-AEFF-4A38-85B1-3AF2156A670A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40F-738D-4C2C-8D84-81C963CB57B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D3AE-F726-4694-96FA-B8AA5E9089FE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7713-0C07-401C-B21E-CE4943FE4F5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5183-D0DD-4933-AF8A-8BA579461B98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5D5-3D06-47E7-A97A-945C2C6B56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6C83-78FD-44CA-8DDD-D37BFBB92402}" type="datetimeFigureOut">
              <a:rPr lang="pt-BR"/>
              <a:pPr>
                <a:defRPr/>
              </a:pPr>
              <a:t>10/10/12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113C-83F3-46D2-B389-A80577D6BFB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179388" y="6453188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Reunião Anual de Avaliação dos </a:t>
            </a:r>
            <a:r>
              <a:rPr lang="pt-BR" dirty="0" err="1" smtClean="0">
                <a:latin typeface="Calibri" pitchFamily="34" charset="0"/>
              </a:rPr>
              <a:t>PRH´s</a:t>
            </a:r>
            <a:r>
              <a:rPr lang="pt-BR" dirty="0" smtClean="0">
                <a:latin typeface="Calibri" pitchFamily="34" charset="0"/>
              </a:rPr>
              <a:t> N-NE 2012, Natal/RN</a:t>
            </a:r>
            <a:r>
              <a:rPr lang="pt-BR" dirty="0">
                <a:latin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</a:rPr>
              <a:t>10 de </a:t>
            </a:r>
            <a:r>
              <a:rPr lang="pt-BR" dirty="0" smtClean="0">
                <a:latin typeface="Calibri" pitchFamily="34" charset="0"/>
              </a:rPr>
              <a:t>Outubro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64178" y="71414"/>
            <a:ext cx="8818324" cy="855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081" name="Imagem 8" descr="logoANP_h_fundobranco_c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135" y="70024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m 9" descr="PR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380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833" y="44624"/>
            <a:ext cx="1118807" cy="828000"/>
          </a:xfrm>
          <a:prstGeom prst="rect">
            <a:avLst/>
          </a:prstGeom>
        </p:spPr>
      </p:pic>
      <p:sp>
        <p:nvSpPr>
          <p:cNvPr id="20" name="Text Box 149"/>
          <p:cNvSpPr txBox="1">
            <a:spLocks noChangeArrowheads="1"/>
          </p:cNvSpPr>
          <p:nvPr/>
        </p:nvSpPr>
        <p:spPr bwMode="auto">
          <a:xfrm>
            <a:off x="395288" y="12541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9613" indent="-1979613"/>
            <a:r>
              <a:rPr lang="pt-BR" sz="2000" b="1" dirty="0">
                <a:latin typeface="Verdana" pitchFamily="34" charset="0"/>
              </a:rPr>
              <a:t>PRH-ANP 14:</a:t>
            </a:r>
            <a:r>
              <a:rPr lang="pt-BR" sz="2000" dirty="0">
                <a:latin typeface="Verdana" pitchFamily="34" charset="0"/>
              </a:rPr>
              <a:t>	</a:t>
            </a:r>
            <a:r>
              <a:rPr lang="pt-BR" sz="2000" b="1" dirty="0">
                <a:latin typeface="Verdana" pitchFamily="34" charset="0"/>
              </a:rPr>
              <a:t>ENGENHARIA DE PROCESSOS EM</a:t>
            </a:r>
          </a:p>
          <a:p>
            <a:pPr marL="1979613" indent="-1979613"/>
            <a:r>
              <a:rPr lang="pt-BR" sz="2000" b="1" dirty="0">
                <a:latin typeface="Verdana" pitchFamily="34" charset="0"/>
              </a:rPr>
              <a:t>	PLANTAS DE PETRÓLEO E GÁS NATURAL</a:t>
            </a:r>
          </a:p>
        </p:txBody>
      </p:sp>
      <p:pic>
        <p:nvPicPr>
          <p:cNvPr id="8194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pic>
        <p:nvPicPr>
          <p:cNvPr id="10" name="Imagem 9" descr="fine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6108" y="116712"/>
            <a:ext cx="1183644" cy="720000"/>
          </a:xfrm>
          <a:prstGeom prst="rect">
            <a:avLst/>
          </a:prstGeom>
        </p:spPr>
      </p:pic>
      <p:pic>
        <p:nvPicPr>
          <p:cNvPr id="3084" name="Imagem 10" descr="cabeçalho RAA 2010-ok.jpg"/>
          <p:cNvPicPr>
            <a:picLocks noChangeAspect="1"/>
          </p:cNvPicPr>
          <p:nvPr/>
        </p:nvPicPr>
        <p:blipFill>
          <a:blip r:embed="rId7" cstate="print"/>
          <a:srcRect l="20262" t="7106" r="64133" b="5139"/>
          <a:stretch>
            <a:fillRect/>
          </a:stretch>
        </p:blipFill>
        <p:spPr bwMode="auto">
          <a:xfrm>
            <a:off x="2280444" y="115987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6"/>
          <p:cNvSpPr txBox="1">
            <a:spLocks noChangeArrowheads="1"/>
          </p:cNvSpPr>
          <p:nvPr/>
        </p:nvSpPr>
        <p:spPr bwMode="auto">
          <a:xfrm>
            <a:off x="947738" y="2086918"/>
            <a:ext cx="75533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 dirty="0"/>
              <a:t>Coordenador: Prof. </a:t>
            </a:r>
            <a:r>
              <a:rPr lang="pt-BR" b="1" dirty="0" smtClean="0"/>
              <a:t>Osvaldo Chiavone Filho</a:t>
            </a:r>
            <a:endParaRPr lang="pt-BR" b="1" dirty="0"/>
          </a:p>
          <a:p>
            <a:pPr eaLnBrk="1" hangingPunct="1"/>
            <a:endParaRPr lang="pt-BR" sz="1000" b="1" dirty="0"/>
          </a:p>
          <a:p>
            <a:pPr eaLnBrk="1" hangingPunct="1"/>
            <a:r>
              <a:rPr lang="pt-BR" b="1" dirty="0"/>
              <a:t>Pesquisador Visitante: Eng. José Romualdo Dantas Vidal</a:t>
            </a:r>
          </a:p>
          <a:p>
            <a:pPr eaLnBrk="1" hangingPunct="1"/>
            <a:r>
              <a:rPr lang="pt-BR" dirty="0"/>
              <a:t>Início: OUT/1999 (1</a:t>
            </a:r>
            <a:r>
              <a:rPr lang="pt-BR" baseline="30000" dirty="0"/>
              <a:t>o</a:t>
            </a:r>
            <a:r>
              <a:rPr lang="pt-BR" dirty="0"/>
              <a:t> Edital)</a:t>
            </a:r>
          </a:p>
          <a:p>
            <a:pPr eaLnBrk="1" hangingPunct="1"/>
            <a:endParaRPr lang="pt-BR" b="1" dirty="0"/>
          </a:p>
          <a:p>
            <a:pPr eaLnBrk="1" hangingPunct="1"/>
            <a:r>
              <a:rPr lang="pt-BR" b="1" dirty="0"/>
              <a:t>Secretaria: Maria Brunet</a:t>
            </a:r>
          </a:p>
          <a:p>
            <a:pPr eaLnBrk="1" hangingPunct="1"/>
            <a:endParaRPr lang="pt-BR" sz="1000" b="1" dirty="0"/>
          </a:p>
          <a:p>
            <a:pPr eaLnBrk="1" hangingPunct="1"/>
            <a:r>
              <a:rPr lang="pt-BR" b="1" dirty="0"/>
              <a:t>Comissão Gestora:</a:t>
            </a:r>
            <a:endParaRPr lang="pt-BR" sz="1600" b="1" dirty="0"/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2627784" y="4509120"/>
            <a:ext cx="4103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4825" eaLnBrk="0" hangingPunct="0"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0000"/>
                </a:solidFill>
              </a:rPr>
              <a:t>Prof. Eduardo Lins de Barros Neto</a:t>
            </a:r>
          </a:p>
          <a:p>
            <a:pPr eaLnBrk="1" hangingPunct="1"/>
            <a:r>
              <a:rPr lang="pt-BR" b="1" dirty="0">
                <a:solidFill>
                  <a:srgbClr val="000000"/>
                </a:solidFill>
              </a:rPr>
              <a:t>Prof. José Luís Cardozo Fonseca</a:t>
            </a:r>
          </a:p>
          <a:p>
            <a:pPr eaLnBrk="1" hangingPunct="1"/>
            <a:r>
              <a:rPr lang="pt-BR" b="1" dirty="0">
                <a:solidFill>
                  <a:srgbClr val="000000"/>
                </a:solidFill>
              </a:rPr>
              <a:t>Prof. Luiz Pedro de Araújo</a:t>
            </a:r>
          </a:p>
          <a:p>
            <a:pPr eaLnBrk="1" hangingPunct="1"/>
            <a:r>
              <a:rPr lang="pt-BR" b="1" dirty="0">
                <a:solidFill>
                  <a:srgbClr val="000000"/>
                </a:solidFill>
              </a:rPr>
              <a:t>Prof. </a:t>
            </a:r>
            <a:r>
              <a:rPr lang="pt-BR" b="1" dirty="0" smtClean="0">
                <a:solidFill>
                  <a:srgbClr val="000000"/>
                </a:solidFill>
              </a:rPr>
              <a:t>Afonso Avelino Dantas Neto</a:t>
            </a:r>
            <a:endParaRPr lang="pt-B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Cursos atendidos</a:t>
            </a:r>
            <a:endParaRPr lang="pt-BR" sz="4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20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sp>
        <p:nvSpPr>
          <p:cNvPr id="12" name="CaixaDeTexto 9"/>
          <p:cNvSpPr txBox="1">
            <a:spLocks noChangeArrowheads="1"/>
          </p:cNvSpPr>
          <p:nvPr/>
        </p:nvSpPr>
        <p:spPr bwMode="auto">
          <a:xfrm>
            <a:off x="71438" y="981075"/>
            <a:ext cx="914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solidFill>
                  <a:srgbClr val="000000"/>
                </a:solidFill>
                <a:latin typeface="Verdana" charset="0"/>
              </a:rPr>
              <a:t>Cursos Atendidos e Fluxo de Bolsistas:</a:t>
            </a:r>
          </a:p>
          <a:p>
            <a:pPr eaLnBrk="1" hangingPunct="1"/>
            <a:endParaRPr lang="pt-BR" sz="1000" dirty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lnSpc>
                <a:spcPct val="120000"/>
              </a:lnSpc>
              <a:buFont typeface="Wingdings" charset="0"/>
              <a:buChar char="q"/>
            </a:pPr>
            <a:r>
              <a:rPr lang="pt-BR" dirty="0">
                <a:solidFill>
                  <a:srgbClr val="000000"/>
                </a:solidFill>
                <a:latin typeface="Verdana" charset="0"/>
              </a:rPr>
              <a:t> Graduação em Eng. </a:t>
            </a:r>
            <a:r>
              <a:rPr lang="pt-BR" dirty="0" smtClean="0">
                <a:solidFill>
                  <a:srgbClr val="000000"/>
                </a:solidFill>
                <a:latin typeface="Verdana" charset="0"/>
              </a:rPr>
              <a:t>Química </a:t>
            </a:r>
            <a:r>
              <a:rPr lang="pt-BR" dirty="0">
                <a:solidFill>
                  <a:srgbClr val="000000"/>
                </a:solidFill>
                <a:latin typeface="Verdana" charset="0"/>
              </a:rPr>
              <a:t>e Eng. Mecânica</a:t>
            </a:r>
          </a:p>
          <a:p>
            <a:pPr eaLnBrk="1" hangingPunct="1">
              <a:buFont typeface="Wingdings" charset="0"/>
              <a:buChar char="q"/>
            </a:pPr>
            <a:r>
              <a:rPr lang="pt-BR" dirty="0">
                <a:solidFill>
                  <a:srgbClr val="000000"/>
                </a:solidFill>
                <a:latin typeface="Verdana" charset="0"/>
              </a:rPr>
              <a:t> Mestrado e Doutorado em Eng. </a:t>
            </a:r>
            <a:r>
              <a:rPr lang="pt-BR" dirty="0" smtClean="0">
                <a:solidFill>
                  <a:srgbClr val="000000"/>
                </a:solidFill>
                <a:latin typeface="Verdana" charset="0"/>
              </a:rPr>
              <a:t>Química, </a:t>
            </a:r>
            <a:r>
              <a:rPr lang="pt-BR" dirty="0">
                <a:solidFill>
                  <a:srgbClr val="000000"/>
                </a:solidFill>
                <a:latin typeface="Verdana" charset="0"/>
              </a:rPr>
              <a:t>Eng. </a:t>
            </a:r>
            <a:r>
              <a:rPr lang="pt-BR" dirty="0" smtClean="0">
                <a:solidFill>
                  <a:srgbClr val="000000"/>
                </a:solidFill>
                <a:latin typeface="Verdana" charset="0"/>
              </a:rPr>
              <a:t>Mecânica, </a:t>
            </a:r>
            <a:r>
              <a:rPr lang="pt-BR" dirty="0">
                <a:solidFill>
                  <a:srgbClr val="000000"/>
                </a:solidFill>
                <a:latin typeface="Verdana" charset="0"/>
              </a:rPr>
              <a:t>Química, </a:t>
            </a:r>
            <a:r>
              <a:rPr lang="pt-BR" dirty="0" smtClean="0">
                <a:solidFill>
                  <a:srgbClr val="000000"/>
                </a:solidFill>
                <a:latin typeface="Verdana" charset="0"/>
              </a:rPr>
              <a:t>e</a:t>
            </a:r>
          </a:p>
          <a:p>
            <a:pPr eaLnBrk="1" hangingPunct="1"/>
            <a:r>
              <a:rPr lang="pt-BR" dirty="0">
                <a:solidFill>
                  <a:srgbClr val="000000"/>
                </a:solidFill>
                <a:latin typeface="Verdana" charset="0"/>
              </a:rPr>
              <a:t>	</a:t>
            </a:r>
            <a:r>
              <a:rPr lang="pt-BR" dirty="0" smtClean="0">
                <a:solidFill>
                  <a:srgbClr val="000000"/>
                </a:solidFill>
                <a:latin typeface="Verdana" charset="0"/>
              </a:rPr>
              <a:t>Ciência </a:t>
            </a:r>
            <a:r>
              <a:rPr lang="pt-BR" dirty="0">
                <a:solidFill>
                  <a:srgbClr val="000000"/>
                </a:solidFill>
                <a:latin typeface="Verdana" charset="0"/>
              </a:rPr>
              <a:t>e Engenharia de Petróleo</a:t>
            </a:r>
          </a:p>
        </p:txBody>
      </p:sp>
      <p:sp>
        <p:nvSpPr>
          <p:cNvPr id="13" name="Retângulo 11"/>
          <p:cNvSpPr>
            <a:spLocks noChangeArrowheads="1"/>
          </p:cNvSpPr>
          <p:nvPr/>
        </p:nvSpPr>
        <p:spPr bwMode="auto">
          <a:xfrm>
            <a:off x="214313" y="5783263"/>
            <a:ext cx="857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i="1" dirty="0">
                <a:solidFill>
                  <a:srgbClr val="000000"/>
                </a:solidFill>
                <a:latin typeface="Verdana" charset="0"/>
              </a:rPr>
              <a:t>O PRH14 abriu um novo horizonte de oportunidades de estágio e emprego para os alunos bolsistas e não bolsistas da </a:t>
            </a:r>
            <a:r>
              <a:rPr lang="pt-BR" b="1" i="1" dirty="0" smtClean="0">
                <a:solidFill>
                  <a:srgbClr val="000000"/>
                </a:solidFill>
                <a:latin typeface="Verdana" charset="0"/>
              </a:rPr>
              <a:t>UFRN</a:t>
            </a:r>
            <a:endParaRPr lang="pt-BR" b="1" i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-4999204"/>
            <a:ext cx="4572000" cy="33632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i="1" dirty="0"/>
              <a:t> </a:t>
            </a:r>
            <a:r>
              <a:rPr lang="pt-BR" b="1" i="1" u="sng" dirty="0"/>
              <a:t>308 bolsas concedidas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47 bolsistas em curso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170 Formados com documento escrito: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104 engenheiros (monografias)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46 mestres (dissertações)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20 doutores (teses)</a:t>
            </a:r>
            <a:endParaRPr lang="pt-B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2708920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308 </a:t>
            </a:r>
            <a:r>
              <a:rPr lang="en-US" b="1" dirty="0" err="1"/>
              <a:t>bolsas</a:t>
            </a:r>
            <a:r>
              <a:rPr lang="en-US" b="1" dirty="0"/>
              <a:t> </a:t>
            </a:r>
            <a:r>
              <a:rPr lang="en-US" b="1" dirty="0" err="1"/>
              <a:t>concedidas</a:t>
            </a:r>
            <a:endParaRPr lang="en-US" b="1" dirty="0"/>
          </a:p>
          <a:p>
            <a:r>
              <a:rPr lang="en-US" dirty="0"/>
              <a:t> </a:t>
            </a:r>
          </a:p>
          <a:p>
            <a:r>
              <a:rPr lang="en-US" dirty="0" smtClean="0"/>
              <a:t>65 </a:t>
            </a:r>
            <a:r>
              <a:rPr lang="en-US" dirty="0" err="1"/>
              <a:t>bolsistas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curso</a:t>
            </a:r>
            <a:endParaRPr lang="en-US" dirty="0"/>
          </a:p>
          <a:p>
            <a:r>
              <a:rPr lang="en-US" dirty="0" smtClean="0"/>
              <a:t>170 </a:t>
            </a:r>
            <a:r>
              <a:rPr lang="en-US" dirty="0" err="1"/>
              <a:t>Formados</a:t>
            </a:r>
            <a:r>
              <a:rPr lang="en-US" dirty="0"/>
              <a:t> com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escrito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r>
              <a:rPr lang="en-US" dirty="0" smtClean="0"/>
              <a:t>104 </a:t>
            </a:r>
            <a:r>
              <a:rPr lang="en-US" dirty="0" err="1"/>
              <a:t>engenheiros</a:t>
            </a:r>
            <a:r>
              <a:rPr lang="en-US" dirty="0"/>
              <a:t> (</a:t>
            </a:r>
            <a:r>
              <a:rPr lang="en-US" dirty="0" err="1"/>
              <a:t>monografias</a:t>
            </a:r>
            <a:r>
              <a:rPr lang="en-US" dirty="0"/>
              <a:t>)</a:t>
            </a:r>
          </a:p>
          <a:p>
            <a:r>
              <a:rPr lang="en-US" dirty="0"/>
              <a:t>46 </a:t>
            </a:r>
            <a:r>
              <a:rPr lang="en-US" dirty="0" err="1"/>
              <a:t>mestres</a:t>
            </a:r>
            <a:r>
              <a:rPr lang="en-US" dirty="0"/>
              <a:t> (</a:t>
            </a:r>
            <a:r>
              <a:rPr lang="en-US" dirty="0" err="1"/>
              <a:t>dissertações</a:t>
            </a:r>
            <a:r>
              <a:rPr lang="en-US" dirty="0"/>
              <a:t>)</a:t>
            </a:r>
          </a:p>
          <a:p>
            <a:r>
              <a:rPr lang="en-US" dirty="0"/>
              <a:t>20 </a:t>
            </a:r>
            <a:r>
              <a:rPr lang="en-US" dirty="0" err="1"/>
              <a:t>doutores</a:t>
            </a:r>
            <a:r>
              <a:rPr lang="en-US" dirty="0"/>
              <a:t> (</a:t>
            </a:r>
            <a:r>
              <a:rPr lang="en-US" dirty="0" err="1"/>
              <a:t>teses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79" y="2477226"/>
            <a:ext cx="4085037" cy="32560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Áreas de atuação</a:t>
            </a:r>
            <a:endParaRPr lang="pt-BR" sz="4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20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-4999204"/>
            <a:ext cx="4572000" cy="33632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i="1" dirty="0"/>
              <a:t> </a:t>
            </a:r>
            <a:r>
              <a:rPr lang="pt-BR" b="1" i="1" u="sng" dirty="0"/>
              <a:t>308 bolsas concedidas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47 bolsistas em curso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170 Formados com documento escrito: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104 engenheiros (monografias)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46 mestres (dissertações)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20 doutores (teses)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2232248" y="1052736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pt-BR" b="1" dirty="0">
                <a:solidFill>
                  <a:srgbClr val="000000"/>
                </a:solidFill>
              </a:rPr>
              <a:t>Eng. de Processos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pt-BR" b="1" dirty="0">
                <a:solidFill>
                  <a:srgbClr val="000000"/>
                </a:solidFill>
              </a:rPr>
              <a:t>Eng. Ambiental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pt-BR" b="1" dirty="0">
                <a:solidFill>
                  <a:srgbClr val="000000"/>
                </a:solidFill>
              </a:rPr>
              <a:t>Eng. de Petróleo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pt-BR" b="1" dirty="0">
                <a:solidFill>
                  <a:srgbClr val="000000"/>
                </a:solidFill>
              </a:rPr>
              <a:t>Automação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pt-BR" b="1" dirty="0">
                <a:solidFill>
                  <a:srgbClr val="000000"/>
                </a:solidFill>
              </a:rPr>
              <a:t>Metrologia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2852936"/>
            <a:ext cx="5832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1" dirty="0" smtClean="0">
                <a:solidFill>
                  <a:srgbClr val="000000"/>
                </a:solidFill>
              </a:rPr>
              <a:t>Redes de Pesquisa</a:t>
            </a:r>
          </a:p>
          <a:p>
            <a:pPr lvl="1"/>
            <a:endParaRPr lang="pt-BR" sz="2000" b="1" dirty="0" smtClean="0">
              <a:solidFill>
                <a:srgbClr val="000000"/>
              </a:solidFill>
            </a:endParaRPr>
          </a:p>
          <a:p>
            <a:pPr lvl="1" indent="169863">
              <a:buFontTx/>
              <a:buChar char="•"/>
            </a:pPr>
            <a:r>
              <a:rPr lang="pt-BR" sz="2000" b="1" dirty="0" smtClean="0">
                <a:solidFill>
                  <a:srgbClr val="000000"/>
                </a:solidFill>
              </a:rPr>
              <a:t>Combustíveis </a:t>
            </a:r>
            <a:r>
              <a:rPr lang="pt-BR" sz="2000" b="1" dirty="0">
                <a:solidFill>
                  <a:srgbClr val="000000"/>
                </a:solidFill>
              </a:rPr>
              <a:t>e Lubrificantes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Campos Maduros 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Asfalto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Gás Natural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Recuperação de Áreas Degradadas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Reuso de Água de Produção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Caracterização e Modelagem </a:t>
            </a: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Biodiesel </a:t>
            </a:r>
            <a:r>
              <a:rPr lang="pt-BR" sz="2000" b="1" dirty="0" smtClean="0">
                <a:solidFill>
                  <a:srgbClr val="000000"/>
                </a:solidFill>
              </a:rPr>
              <a:t>/ biomassa</a:t>
            </a:r>
            <a:endParaRPr lang="pt-BR" sz="2000" b="1" dirty="0">
              <a:solidFill>
                <a:srgbClr val="000000"/>
              </a:solidFill>
            </a:endParaRPr>
          </a:p>
          <a:p>
            <a:pPr lvl="1" indent="169863">
              <a:buFontTx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Controle e Automação</a:t>
            </a:r>
            <a:endParaRPr lang="pt-B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90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10242"/>
            <a:ext cx="8281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EMPRESAS QUE OFE-</a:t>
            </a:r>
          </a:p>
          <a:p>
            <a:pPr>
              <a:defRPr/>
            </a:pP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RECEM ESTÁGIO </a:t>
            </a:r>
            <a:r>
              <a:rPr lang="pt-BR" sz="4400" dirty="0">
                <a:solidFill>
                  <a:srgbClr val="000000"/>
                </a:solidFill>
                <a:latin typeface="+mj-lt"/>
              </a:rPr>
              <a:t>AOS </a:t>
            </a: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ALUNOS:</a:t>
            </a:r>
            <a:endParaRPr lang="pt-BR" sz="4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20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-4999204"/>
            <a:ext cx="4572000" cy="33632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i="1" dirty="0"/>
              <a:t> </a:t>
            </a:r>
            <a:r>
              <a:rPr lang="pt-BR" b="1" i="1" u="sng" dirty="0"/>
              <a:t>308 bolsas concedidas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47 bolsistas em curso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170 Formados com documento escrito: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104 engenheiros (monografias)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46 mestres (dissertações)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20 doutores (teses)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1830766"/>
            <a:ext cx="8064896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 err="1" smtClean="0">
                <a:solidFill>
                  <a:srgbClr val="000000"/>
                </a:solidFill>
                <a:latin typeface="Verdana" charset="0"/>
              </a:rPr>
              <a:t>Petrobras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: UO-RN/CE; UN-BA; FAFEN-BA/SE; LUBNOR/CE; RELAM/BA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fr-FR" sz="2400" dirty="0" err="1" smtClean="0">
                <a:solidFill>
                  <a:srgbClr val="000000"/>
                </a:solidFill>
                <a:latin typeface="Verdana" charset="0"/>
              </a:rPr>
              <a:t>Refinaria</a:t>
            </a:r>
            <a:r>
              <a:rPr lang="fr-FR" sz="2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Potiguar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Clara 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Camarão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/RN; 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CTGÁS/RN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OXITENO/BA; HALLIBURTON; Schlumberger </a:t>
            </a:r>
            <a:endParaRPr lang="pt-BR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rgbClr val="000000"/>
                </a:solidFill>
              </a:rPr>
              <a:t>PETROFLEX/PE; BJ Services/RN; Bahia Gás/BA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rgbClr val="000000"/>
                </a:solidFill>
              </a:rPr>
              <a:t>WEATHERFOR/RN; </a:t>
            </a:r>
            <a:r>
              <a:rPr lang="pt-BR" sz="2400" dirty="0" err="1">
                <a:solidFill>
                  <a:srgbClr val="000000"/>
                </a:solidFill>
              </a:rPr>
              <a:t>Potigás</a:t>
            </a:r>
            <a:r>
              <a:rPr lang="pt-BR" sz="2400" dirty="0">
                <a:solidFill>
                  <a:srgbClr val="000000"/>
                </a:solidFill>
              </a:rPr>
              <a:t>/RN; </a:t>
            </a:r>
            <a:r>
              <a:rPr lang="pt-BR" sz="2400" dirty="0" err="1">
                <a:solidFill>
                  <a:srgbClr val="000000"/>
                </a:solidFill>
              </a:rPr>
              <a:t>ChemTec</a:t>
            </a:r>
            <a:r>
              <a:rPr lang="pt-BR" sz="2400" dirty="0">
                <a:solidFill>
                  <a:srgbClr val="000000"/>
                </a:solidFill>
              </a:rPr>
              <a:t>/RJ/BA/MG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rgbClr val="000000"/>
                </a:solidFill>
              </a:rPr>
              <a:t>Cimentos Nassau/RN e </a:t>
            </a:r>
            <a:r>
              <a:rPr lang="pt-BR" sz="2400" dirty="0" err="1">
                <a:solidFill>
                  <a:srgbClr val="000000"/>
                </a:solidFill>
              </a:rPr>
              <a:t>Votorantin</a:t>
            </a:r>
            <a:r>
              <a:rPr lang="pt-BR" sz="2400" dirty="0">
                <a:solidFill>
                  <a:srgbClr val="000000"/>
                </a:solidFill>
              </a:rPr>
              <a:t> Cimentos/</a:t>
            </a:r>
            <a:r>
              <a:rPr lang="pt-BR" sz="2400" dirty="0" smtClean="0">
                <a:solidFill>
                  <a:srgbClr val="000000"/>
                </a:solidFill>
              </a:rPr>
              <a:t>CE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12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44624"/>
            <a:ext cx="8640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rgbClr val="000000"/>
                </a:solidFill>
                <a:latin typeface="+mj-lt"/>
              </a:rPr>
              <a:t>OCUPAÇÃO DE </a:t>
            </a: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VAGAS</a:t>
            </a:r>
          </a:p>
          <a:p>
            <a:pPr>
              <a:defRPr/>
            </a:pP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pt-BR" sz="4400" dirty="0">
                <a:solidFill>
                  <a:srgbClr val="000000"/>
                </a:solidFill>
                <a:latin typeface="+mj-lt"/>
              </a:rPr>
              <a:t>TRABALHO DOS </a:t>
            </a:r>
            <a:r>
              <a:rPr lang="pt-BR" sz="4400" dirty="0" smtClean="0">
                <a:solidFill>
                  <a:srgbClr val="000000"/>
                </a:solidFill>
                <a:latin typeface="+mj-lt"/>
              </a:rPr>
              <a:t>ALUNOS:</a:t>
            </a:r>
            <a:endParaRPr lang="pt-BR" sz="4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08"/>
            <a:ext cx="1118807" cy="828000"/>
          </a:xfrm>
          <a:prstGeom prst="rect">
            <a:avLst/>
          </a:prstGeom>
        </p:spPr>
      </p:pic>
      <p:pic>
        <p:nvPicPr>
          <p:cNvPr id="20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-4999204"/>
            <a:ext cx="4572000" cy="33632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i="1" dirty="0"/>
              <a:t> </a:t>
            </a:r>
            <a:r>
              <a:rPr lang="pt-BR" b="1" i="1" u="sng" dirty="0"/>
              <a:t>308 bolsas concedidas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47 bolsistas em curso</a:t>
            </a:r>
          </a:p>
          <a:p>
            <a:pPr>
              <a:lnSpc>
                <a:spcPct val="140000"/>
              </a:lnSpc>
              <a:buFont typeface="Wingdings" charset="0"/>
              <a:buChar char="Ø"/>
            </a:pPr>
            <a:r>
              <a:rPr lang="pt-BR" b="1" dirty="0"/>
              <a:t> 170 Formados com documento escrito: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104 engenheiros (monografias)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46 mestres (dissertações)</a:t>
            </a:r>
          </a:p>
          <a:p>
            <a:pPr marL="1782763" lvl="1" indent="0">
              <a:lnSpc>
                <a:spcPct val="125000"/>
              </a:lnSpc>
            </a:pPr>
            <a:r>
              <a:rPr lang="pt-BR" b="1" dirty="0"/>
              <a:t>20 doutores (teses)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-36512" y="1844824"/>
            <a:ext cx="511256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Petrobrás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: 20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OXITENO: 6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Schlumberger: 11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OTC 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Oil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Service: 3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Nassau/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Votorantin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: 4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MI 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Drilling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: 5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Baker Hughes/BJ Services: 5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Verdana" charset="0"/>
              </a:rPr>
              <a:t>Forteks</a:t>
            </a:r>
            <a:r>
              <a:rPr lang="fr-FR" sz="2400" dirty="0">
                <a:solidFill>
                  <a:srgbClr val="000000"/>
                </a:solidFill>
                <a:latin typeface="Verdana" charset="0"/>
              </a:rPr>
              <a:t>: 3</a:t>
            </a:r>
            <a:endParaRPr lang="fr-FR" sz="2400" dirty="0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152181" y="1844824"/>
            <a:ext cx="5324475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CTGÁS: 2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Halliburton: 2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Luso </a:t>
            </a:r>
            <a:r>
              <a:rPr lang="pt-BR" sz="2400" dirty="0" smtClean="0">
                <a:solidFill>
                  <a:srgbClr val="000000"/>
                </a:solidFill>
                <a:latin typeface="Verdana" charset="0"/>
              </a:rPr>
              <a:t>Consultoria: 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5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CMM Eng</a:t>
            </a:r>
            <a:r>
              <a:rPr lang="pt-BR" sz="2400" baseline="30000" dirty="0">
                <a:solidFill>
                  <a:srgbClr val="000000"/>
                </a:solidFill>
                <a:latin typeface="Verdana" charset="0"/>
              </a:rPr>
              <a:t>a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e </a:t>
            </a:r>
            <a:r>
              <a:rPr lang="pt-BR" sz="2400" dirty="0" err="1">
                <a:solidFill>
                  <a:srgbClr val="000000"/>
                </a:solidFill>
                <a:latin typeface="Verdana" charset="0"/>
              </a:rPr>
              <a:t>Proj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.: 4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New Parker </a:t>
            </a:r>
            <a:r>
              <a:rPr lang="pt-BR" sz="2400" dirty="0" err="1">
                <a:solidFill>
                  <a:srgbClr val="000000"/>
                </a:solidFill>
                <a:latin typeface="Verdana" charset="0"/>
              </a:rPr>
              <a:t>Drilling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: 3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Verdana" charset="0"/>
              </a:rPr>
              <a:t>Chemtech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: 4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Verdana" charset="0"/>
              </a:rPr>
              <a:t>Petroreconcavo</a:t>
            </a: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: 1</a:t>
            </a:r>
          </a:p>
          <a:p>
            <a:pPr marL="342900" indent="-342900" eaLnBrk="1" hangingPunct="1">
              <a:lnSpc>
                <a:spcPct val="120000"/>
              </a:lnSpc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Verdana" charset="0"/>
              </a:rPr>
              <a:t>Obs.: Universidade = </a:t>
            </a:r>
            <a:r>
              <a:rPr lang="pt-BR" sz="2400" dirty="0" err="1">
                <a:solidFill>
                  <a:srgbClr val="000000"/>
                </a:solidFill>
                <a:latin typeface="Verdana" charset="0"/>
              </a:rPr>
              <a:t>seqüenciamento</a:t>
            </a:r>
            <a:endParaRPr lang="pt-BR" sz="24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42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11" name="Imagem 4" descr="DSCN66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742"/>
            <a:ext cx="914400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8" descr="logoANP_h_fundobranco_c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135" y="70024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9" descr="PR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380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1" descr="logo_raa_2012_sem_UFRN_b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833" y="44624"/>
            <a:ext cx="1118807" cy="828000"/>
          </a:xfrm>
          <a:prstGeom prst="rect">
            <a:avLst/>
          </a:prstGeom>
        </p:spPr>
      </p:pic>
      <p:pic>
        <p:nvPicPr>
          <p:cNvPr id="15" name="Picture 2" descr="http://www.nupeg.ufrn.br/raanne2012/raa_images/prh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232" y="59853"/>
            <a:ext cx="2381250" cy="704851"/>
          </a:xfrm>
          <a:prstGeom prst="rect">
            <a:avLst/>
          </a:prstGeom>
          <a:noFill/>
        </p:spPr>
      </p:pic>
      <p:pic>
        <p:nvPicPr>
          <p:cNvPr id="16" name="Imagem 9" descr="fine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108" y="116712"/>
            <a:ext cx="1183644" cy="720000"/>
          </a:xfrm>
          <a:prstGeom prst="rect">
            <a:avLst/>
          </a:prstGeom>
        </p:spPr>
      </p:pic>
      <p:pic>
        <p:nvPicPr>
          <p:cNvPr id="17" name="Imagem 10" descr="cabeçalho RAA 2010-ok.jpg"/>
          <p:cNvPicPr>
            <a:picLocks noChangeAspect="1"/>
          </p:cNvPicPr>
          <p:nvPr/>
        </p:nvPicPr>
        <p:blipFill>
          <a:blip r:embed="rId8" cstate="print"/>
          <a:srcRect l="20262" t="7106" r="64133" b="5139"/>
          <a:stretch>
            <a:fillRect/>
          </a:stretch>
        </p:blipFill>
        <p:spPr bwMode="auto">
          <a:xfrm>
            <a:off x="2280444" y="115987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313" y="4259263"/>
            <a:ext cx="87185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 Aulas de campo, Seminários com Profissionais, Práticas de Ensino (extensão, inglês, computacional...) e Estágios no SPG e </a:t>
            </a:r>
            <a:r>
              <a:rPr lang="pt-BR" sz="2000" b="1" dirty="0" err="1">
                <a:solidFill>
                  <a:srgbClr val="000000"/>
                </a:solidFill>
              </a:rPr>
              <a:t>Biocomb</a:t>
            </a:r>
            <a:r>
              <a:rPr lang="pt-BR" sz="20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 Projetos de pesquisa em parceria com a </a:t>
            </a:r>
            <a:r>
              <a:rPr lang="pt-BR" sz="2000" b="1" dirty="0" err="1">
                <a:solidFill>
                  <a:srgbClr val="000000"/>
                </a:solidFill>
              </a:rPr>
              <a:t>industria</a:t>
            </a:r>
            <a:r>
              <a:rPr lang="pt-BR" sz="2000" b="1" dirty="0">
                <a:solidFill>
                  <a:srgbClr val="000000"/>
                </a:solidFill>
              </a:rPr>
              <a:t> do Petróleo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 Mobilidade de alunos de GRA em Eng. Química na UFRJ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pt-BR" sz="2000" b="1" dirty="0">
                <a:solidFill>
                  <a:srgbClr val="000000"/>
                </a:solidFill>
              </a:rPr>
              <a:t> Inserção concreta dos alunos no mercado de trabalho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28625" y="6389688"/>
            <a:ext cx="8351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 err="1">
                <a:solidFill>
                  <a:srgbClr val="000000"/>
                </a:solidFill>
              </a:rPr>
              <a:t>www.nupeg.ufrn.br</a:t>
            </a:r>
            <a:endParaRPr lang="pt-BR" sz="1600" b="1" dirty="0">
              <a:solidFill>
                <a:srgbClr val="000000"/>
              </a:solidFill>
            </a:endParaRPr>
          </a:p>
        </p:txBody>
      </p:sp>
      <p:pic>
        <p:nvPicPr>
          <p:cNvPr id="21" name="Imagem 5" descr="ufrn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299200"/>
            <a:ext cx="1692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59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577</Words>
  <Application>Microsoft Macintosh PowerPoint</Application>
  <PresentationFormat>On-screen Show (4:3)</PresentationFormat>
  <Paragraphs>102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Debora Chiavone</cp:lastModifiedBy>
  <cp:revision>62</cp:revision>
  <cp:lastPrinted>2012-10-10T12:29:00Z</cp:lastPrinted>
  <dcterms:created xsi:type="dcterms:W3CDTF">2010-08-04T23:03:51Z</dcterms:created>
  <dcterms:modified xsi:type="dcterms:W3CDTF">2012-10-10T13:03:22Z</dcterms:modified>
</cp:coreProperties>
</file>