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8" r:id="rId5"/>
    <p:sldId id="265" r:id="rId6"/>
    <p:sldId id="266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69D8-B8E2-406E-A20E-CD8449042A04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5BEC-7026-4506-87CA-F5A835B1A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5573-6320-4851-ABEB-0A507D70ABB7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CBE0-83CF-452B-A7A6-E9D7E95469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597A-A8FC-4A32-8D7A-5D991F6E4F25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8B13-A5A2-4A00-8400-2AAC56922A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0272-69DD-4832-B326-FAF658CEA88D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0FE8-0459-4067-978C-B708845107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FA32-23C0-4D04-B125-B85F2EE3A153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3DB8-F54F-4D03-BA37-44F7F63FFB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C766-F8C3-44E6-A10E-BB8D160DE47B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E1A-21D0-4DDC-BA6F-DB8DB1405B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DE9F-059A-4D6C-BB17-3C70E1825ABA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5722-32AA-4721-B32A-35D059D358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5846-AEFF-4A38-85B1-3AF2156A670A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140F-738D-4C2C-8D84-81C963CB57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D3AE-F726-4694-96FA-B8AA5E9089FE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7713-0C07-401C-B21E-CE4943FE4F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5183-D0DD-4933-AF8A-8BA579461B98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05D5-3D06-47E7-A97A-945C2C6B56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6B6C83-78FD-44CA-8DDD-D37BFBB92402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0B113C-83F3-46D2-B389-A80577D6BF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jpe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10" Type="http://schemas.openxmlformats.org/officeDocument/2006/relationships/image" Target="../media/image13.jpe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</a:t>
            </a:r>
            <a:r>
              <a:rPr lang="pt-BR" dirty="0" smtClean="0">
                <a:latin typeface="Calibri" pitchFamily="34" charset="0"/>
              </a:rPr>
              <a:t>s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4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3"/>
          <p:cNvSpPr txBox="1">
            <a:spLocks noChangeArrowheads="1"/>
          </p:cNvSpPr>
          <p:nvPr/>
        </p:nvSpPr>
        <p:spPr bwMode="auto">
          <a:xfrm>
            <a:off x="857224" y="1214422"/>
            <a:ext cx="7500990" cy="18443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000" b="1" dirty="0">
                <a:latin typeface="Calibri" pitchFamily="34" charset="0"/>
                <a:cs typeface="Calibri" pitchFamily="34" charset="0"/>
              </a:rPr>
              <a:t>Programa </a:t>
            </a:r>
            <a:r>
              <a:rPr lang="pt-BR" sz="3000" b="1" dirty="0" smtClean="0">
                <a:latin typeface="Calibri" pitchFamily="34" charset="0"/>
                <a:cs typeface="Calibri" pitchFamily="34" charset="0"/>
              </a:rPr>
              <a:t>Multidisciplinar de </a:t>
            </a:r>
            <a:r>
              <a:rPr lang="pt-BR" sz="3000" b="1" dirty="0">
                <a:latin typeface="Calibri" pitchFamily="34" charset="0"/>
                <a:cs typeface="Calibri" pitchFamily="34" charset="0"/>
              </a:rPr>
              <a:t>Formação de Recursos Humanos em Produção e Qualidade de </a:t>
            </a:r>
            <a:r>
              <a:rPr lang="pt-BR" sz="3000" b="1" dirty="0" err="1">
                <a:latin typeface="Calibri" pitchFamily="34" charset="0"/>
                <a:cs typeface="Calibri" pitchFamily="34" charset="0"/>
              </a:rPr>
              <a:t>Biocombustíveis</a:t>
            </a:r>
            <a:r>
              <a:rPr lang="pt-BR" sz="3000" b="1" dirty="0">
                <a:latin typeface="Calibri" pitchFamily="34" charset="0"/>
                <a:cs typeface="Calibri" pitchFamily="34" charset="0"/>
              </a:rPr>
              <a:t> e Energia – PRH 39</a:t>
            </a:r>
          </a:p>
        </p:txBody>
      </p:sp>
      <p:sp>
        <p:nvSpPr>
          <p:cNvPr id="17" name="CaixaDeTexto 3"/>
          <p:cNvSpPr txBox="1">
            <a:spLocks noChangeArrowheads="1"/>
          </p:cNvSpPr>
          <p:nvPr/>
        </p:nvSpPr>
        <p:spPr bwMode="auto">
          <a:xfrm>
            <a:off x="642910" y="3518932"/>
            <a:ext cx="421484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PV: </a:t>
            </a:r>
            <a:r>
              <a:rPr lang="pt-BR" b="1" u="sng" dirty="0" smtClean="0">
                <a:latin typeface="Arial" pitchFamily="34" charset="0"/>
                <a:cs typeface="Arial" pitchFamily="34" charset="0"/>
              </a:rPr>
              <a:t>Manoel Reginaldo Fernandes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Email: </a:t>
            </a:r>
            <a:r>
              <a:rPr lang="pt-BR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pv.prh39.ufma@gmail.com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COO: Edmar Pereira Marques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5786446" y="3429000"/>
            <a:ext cx="2857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b="1" u="sng" dirty="0" smtClean="0">
                <a:latin typeface="Arial" pitchFamily="34" charset="0"/>
                <a:cs typeface="Arial" pitchFamily="34" charset="0"/>
              </a:rPr>
              <a:t>Comissão Gestora</a:t>
            </a:r>
          </a:p>
          <a:p>
            <a:pPr indent="182563">
              <a:lnSpc>
                <a:spcPct val="120000"/>
              </a:lnSpc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Marlus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Rolemberg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indent="182563">
              <a:lnSpc>
                <a:spcPct val="12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Cícero W. B. Bezerra</a:t>
            </a:r>
          </a:p>
          <a:p>
            <a:pPr indent="182563">
              <a:lnSpc>
                <a:spcPct val="12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Osvaldo R.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Saaveda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indent="182563">
              <a:lnSpc>
                <a:spcPct val="12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Anselmo C. Paiva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285852" y="5286388"/>
            <a:ext cx="6143668" cy="860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Universidade Federal do Maranhão – UFMA</a:t>
            </a:r>
          </a:p>
          <a:p>
            <a:pPr algn="ctr">
              <a:lnSpc>
                <a:spcPct val="130000"/>
              </a:lnSpc>
            </a:pPr>
            <a:r>
              <a:rPr lang="pt-BR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Http://www.prh39.ufma.br</a:t>
            </a:r>
            <a:endParaRPr lang="pt-BR" sz="20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38320" y="57013"/>
            <a:ext cx="5572132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ATIVIDADES DESENVOLVIDAS ENTRE (outubro de 2011 a setembro de 2012)</a:t>
            </a:r>
            <a:endParaRPr lang="pt-BR" sz="23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" descr="C:\Documents and Settings\DEUS É FIEL\Desktop\OP\Brasão-UF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101" y="101232"/>
            <a:ext cx="719999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ângulo 13"/>
          <p:cNvSpPr/>
          <p:nvPr/>
        </p:nvSpPr>
        <p:spPr>
          <a:xfrm>
            <a:off x="214282" y="887535"/>
            <a:ext cx="87154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Orientações aos alunos do PRH 39 </a:t>
            </a:r>
            <a:r>
              <a:rPr lang="pt-BR" sz="2200" dirty="0" smtClean="0"/>
              <a:t>nas atividades de pesquisas e relatórios;</a:t>
            </a:r>
            <a:endParaRPr lang="pt-BR" sz="2200" dirty="0" smtClean="0"/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Organização dos resumos e acompanhamento dos alunos do PRH39 para Reuniões Anuais </a:t>
            </a:r>
            <a:r>
              <a:rPr lang="pt-BR" sz="2200" dirty="0" smtClean="0"/>
              <a:t>2011 e RAA_N_NE_2012;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Participação na RAA 2011 e no 6º PDPETRO;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Visitas a Universidade Estadual do Maranhão (com alunos bolsistas e não bolsistas);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Disciplinas ministradas para alunos bolsistas e não bolsistas </a:t>
            </a:r>
          </a:p>
          <a:p>
            <a:pPr marL="817563" lvl="1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pt-BR" sz="2000" dirty="0" smtClean="0"/>
              <a:t>Energia meio-ambiente e desenvolvimento sustentável (</a:t>
            </a:r>
            <a:r>
              <a:rPr lang="pt-BR" sz="2000" dirty="0" err="1" smtClean="0"/>
              <a:t>Pós-graduação</a:t>
            </a:r>
            <a:r>
              <a:rPr lang="pt-BR" sz="2000" dirty="0" smtClean="0"/>
              <a:t>);</a:t>
            </a:r>
          </a:p>
          <a:p>
            <a:pPr marL="817563" lvl="1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pt-BR" sz="2000" dirty="0" smtClean="0"/>
              <a:t>Fundamentos sobre </a:t>
            </a:r>
            <a:r>
              <a:rPr lang="pt-BR" sz="2000" dirty="0" err="1" smtClean="0"/>
              <a:t>Eletrocatálise</a:t>
            </a:r>
            <a:r>
              <a:rPr lang="pt-BR" sz="2000" dirty="0" smtClean="0"/>
              <a:t> (Graduação).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38320" y="57013"/>
            <a:ext cx="5572132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ATIVIDADES DESENVOLVIDAS ENTRE (outubro de 2011 a setembro de 2012)</a:t>
            </a:r>
            <a:endParaRPr lang="pt-BR" sz="23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" descr="C:\Documents and Settings\DEUS É FIEL\Desktop\OP\Brasão-UF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101" y="101232"/>
            <a:ext cx="719999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ângulo 13"/>
          <p:cNvSpPr/>
          <p:nvPr/>
        </p:nvSpPr>
        <p:spPr>
          <a:xfrm>
            <a:off x="214282" y="952479"/>
            <a:ext cx="8715436" cy="5763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7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Participação na organização da Reunião do </a:t>
            </a:r>
            <a:r>
              <a:rPr lang="pt-BR" sz="2200" dirty="0" err="1" smtClean="0"/>
              <a:t>GTBiocombustíveis</a:t>
            </a:r>
            <a:r>
              <a:rPr lang="pt-BR" sz="2200" dirty="0" smtClean="0"/>
              <a:t> dos </a:t>
            </a:r>
            <a:r>
              <a:rPr lang="pt-BR" sz="2200" dirty="0" err="1" smtClean="0"/>
              <a:t>PRHs</a:t>
            </a:r>
            <a:r>
              <a:rPr lang="pt-BR" sz="2200" dirty="0" smtClean="0"/>
              <a:t> ocorrida na UFMA nos dias 28 e 29 de </a:t>
            </a:r>
            <a:r>
              <a:rPr lang="pt-BR" sz="2200" dirty="0" smtClean="0"/>
              <a:t>fev </a:t>
            </a:r>
            <a:r>
              <a:rPr lang="pt-BR" sz="2200" dirty="0" smtClean="0"/>
              <a:t>de 2012 ;</a:t>
            </a:r>
          </a:p>
          <a:p>
            <a:pPr marL="817563" lvl="1" indent="-360363" algn="just">
              <a:lnSpc>
                <a:spcPct val="17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pt-BR" sz="2000" dirty="0" smtClean="0"/>
              <a:t>Apresentações dos trabalhos de </a:t>
            </a:r>
            <a:r>
              <a:rPr lang="pt-BR" sz="2000" dirty="0" err="1" smtClean="0"/>
              <a:t>P&amp;D</a:t>
            </a:r>
            <a:r>
              <a:rPr lang="pt-BR" sz="2000" dirty="0" smtClean="0"/>
              <a:t> que estão sendo conduzidos na área de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 e Energia.</a:t>
            </a:r>
            <a:endParaRPr lang="pt-BR" sz="2000" dirty="0" smtClean="0"/>
          </a:p>
          <a:p>
            <a:pPr marL="817563" lvl="1" indent="-360363" algn="just">
              <a:lnSpc>
                <a:spcPct val="17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pt-BR" sz="2000" dirty="0" smtClean="0"/>
              <a:t>Discussões sobre o Mapa do Conhecimento e do Livro de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.</a:t>
            </a:r>
          </a:p>
          <a:p>
            <a:pPr marL="360363" indent="-360363" algn="just">
              <a:lnSpc>
                <a:spcPct val="17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Contatos com as empresas (OLEAMA, FLORESTA S/A, ABOISSA ÓLEOS VEGETAIS);</a:t>
            </a:r>
          </a:p>
          <a:p>
            <a:pPr marL="360363" indent="-360363" algn="just">
              <a:lnSpc>
                <a:spcPct val="17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Elaboração do projeto de um </a:t>
            </a:r>
            <a:r>
              <a:rPr lang="pt-BR" sz="2200" dirty="0" smtClean="0"/>
              <a:t>reator de bancada </a:t>
            </a:r>
            <a:r>
              <a:rPr lang="pt-BR" sz="2200" dirty="0" smtClean="0"/>
              <a:t>para produção de biodiesel;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38320" y="57013"/>
            <a:ext cx="5572132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ATIVIDADES DESENVOLVIDAS ENTRE (outubro de 2011 a setembro de 2012)</a:t>
            </a:r>
            <a:endParaRPr lang="pt-BR" sz="23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" descr="C:\Documents and Settings\DEUS É FIEL\Desktop\OP\Brasão-UF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101" y="101232"/>
            <a:ext cx="719999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ângulo 13"/>
          <p:cNvSpPr/>
          <p:nvPr/>
        </p:nvSpPr>
        <p:spPr>
          <a:xfrm>
            <a:off x="214282" y="857232"/>
            <a:ext cx="8715436" cy="5514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Apresentação de </a:t>
            </a:r>
            <a:r>
              <a:rPr lang="pt-BR" sz="2200" dirty="0" smtClean="0"/>
              <a:t>seminário </a:t>
            </a:r>
            <a:r>
              <a:rPr lang="pt-BR" sz="2200" dirty="0" smtClean="0"/>
              <a:t>sobre as atividades de exploração e perfuração de poços na indústria de petróleo</a:t>
            </a:r>
            <a:r>
              <a:rPr lang="pt-BR" sz="2200" dirty="0" smtClean="0"/>
              <a:t>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Apresentação de seminário sobre produção de biodiesel em pequena escala (</a:t>
            </a:r>
            <a:r>
              <a:rPr lang="pt-BR" sz="2200" dirty="0" err="1" smtClean="0"/>
              <a:t>Drª</a:t>
            </a:r>
            <a:r>
              <a:rPr lang="pt-BR" sz="2200" dirty="0" smtClean="0"/>
              <a:t> </a:t>
            </a:r>
            <a:r>
              <a:rPr lang="pt-BR" sz="2200" dirty="0" err="1" smtClean="0"/>
              <a:t>Dijavania</a:t>
            </a:r>
            <a:r>
              <a:rPr lang="pt-BR" sz="2200" dirty="0" smtClean="0"/>
              <a:t>);</a:t>
            </a:r>
            <a:endParaRPr lang="pt-BR" sz="2200" dirty="0" smtClean="0"/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Contatos com Instituições de Ensino e Pesquisa do Maranhão em </a:t>
            </a:r>
            <a:r>
              <a:rPr lang="pt-BR" sz="2200" dirty="0" err="1" smtClean="0"/>
              <a:t>biocombustíveis</a:t>
            </a:r>
            <a:r>
              <a:rPr lang="pt-BR" sz="2200" dirty="0" smtClean="0"/>
              <a:t> (UEMA e IFMA);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200" dirty="0" smtClean="0"/>
              <a:t>Realizações de </a:t>
            </a:r>
            <a:r>
              <a:rPr lang="pt-BR" sz="2200" dirty="0" smtClean="0"/>
              <a:t>Workshop Interno </a:t>
            </a:r>
            <a:r>
              <a:rPr lang="pt-BR" sz="2200" dirty="0" smtClean="0"/>
              <a:t>com alunos do PRH 39;</a:t>
            </a:r>
          </a:p>
          <a:p>
            <a:pPr marL="360363" indent="-36036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400" dirty="0" smtClean="0"/>
              <a:t>Treinamento e orientação de alunos na produção de biodiesel de várias oleaginosas (babaçu, mamona, pinhão manso, macaúba). </a:t>
            </a:r>
            <a:endParaRPr lang="pt-BR" sz="2200" dirty="0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 descr="C:\Documents and Settings\DEUS É FIEL\Desktop\OP\Brasão-UF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101" y="101232"/>
            <a:ext cx="719999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ângulo 12"/>
          <p:cNvSpPr/>
          <p:nvPr/>
        </p:nvSpPr>
        <p:spPr>
          <a:xfrm>
            <a:off x="214282" y="943784"/>
            <a:ext cx="8715436" cy="5985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0" indent="-44291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000" dirty="0" smtClean="0"/>
              <a:t>Orientar bolsistas de iniciação científica, mestrado e doutorado em projetos envolvendo petróleo,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 e energia;</a:t>
            </a:r>
          </a:p>
          <a:p>
            <a:pPr marL="442913" lvl="0" indent="-44291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000" dirty="0" smtClean="0"/>
              <a:t>Ministrar disciplina envolvendo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 e energia para alunos bolsistas e não bolsistas;</a:t>
            </a:r>
          </a:p>
          <a:p>
            <a:pPr marL="442913" lvl="0" indent="-44291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000" dirty="0" smtClean="0"/>
              <a:t>Organizar cursos no setor petróleo, gás natural e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 para os alunos do PRH39 e alunos que mostrarem interesse.</a:t>
            </a:r>
          </a:p>
          <a:p>
            <a:pPr marL="442913" lvl="0" indent="-44291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000" dirty="0" smtClean="0"/>
              <a:t>Entrar em contato com empresas relacionadas à indústria de </a:t>
            </a:r>
            <a:r>
              <a:rPr lang="pt-BR" sz="2000" dirty="0" err="1" smtClean="0"/>
              <a:t>biocombustíveis</a:t>
            </a:r>
            <a:r>
              <a:rPr lang="pt-BR" sz="2000" dirty="0" smtClean="0"/>
              <a:t> e energia visando viabilizar estágios para os alunos bolsistas do PRH-ANP-39.</a:t>
            </a:r>
          </a:p>
          <a:p>
            <a:pPr marL="442913" indent="-442913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pt-BR" sz="2000" dirty="0" smtClean="0"/>
              <a:t>Participar juntamente com o coordenador e a comissão gestora do processo seletivo para novas bolsas de graduação, mestrado e doutorado do PRH-ANP- 39.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142976" y="57013"/>
            <a:ext cx="5286380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ATIVIDADES PREVISTAS PARA O PRÓXIMO PERÍODO</a:t>
            </a:r>
            <a:endParaRPr lang="pt-BR" sz="23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 descr="C:\Documents and Settings\DEUS É FIEL\Desktop\OP\Brasão-UF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101" y="101232"/>
            <a:ext cx="719999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43834" y="126227"/>
            <a:ext cx="979647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1571604" y="139463"/>
            <a:ext cx="4643470" cy="64633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AGRADECIMENTOS</a:t>
            </a:r>
            <a:endParaRPr lang="pt-BR" sz="36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5" descr="C:\Users\Marta\Pictures\logo_ANP_PRH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1571612"/>
            <a:ext cx="573484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upo 17"/>
          <p:cNvGrpSpPr/>
          <p:nvPr/>
        </p:nvGrpSpPr>
        <p:grpSpPr>
          <a:xfrm>
            <a:off x="428596" y="3620832"/>
            <a:ext cx="8358246" cy="1451242"/>
            <a:chOff x="500034" y="1631810"/>
            <a:chExt cx="8358246" cy="1451242"/>
          </a:xfrm>
        </p:grpSpPr>
        <p:pic>
          <p:nvPicPr>
            <p:cNvPr id="17" name="Imagem 1" descr="C:\Documents and Settings\DEUS É FIEL\Desktop\OP\Brasão-UFMA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0034" y="1643050"/>
              <a:ext cx="1440000" cy="144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7">
              <a:lum bright="14000" contrast="-10000"/>
            </a:blip>
            <a:srcRect/>
            <a:stretch>
              <a:fillRect/>
            </a:stretch>
          </p:blipFill>
          <p:spPr bwMode="auto">
            <a:xfrm>
              <a:off x="2143108" y="1631810"/>
              <a:ext cx="1500197" cy="14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58082" y="1643050"/>
              <a:ext cx="1500198" cy="14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29058" y="1631810"/>
              <a:ext cx="1500197" cy="14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 descr="http://img5.orkut.com/images/mittel/1251309751/93531479/ln.jpg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5632331" y="1631810"/>
              <a:ext cx="1439999" cy="144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446</Words>
  <Application>Microsoft Office PowerPoint</Application>
  <PresentationFormat>Apresentação na tela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Aruzza Mabel</dc:creator>
  <cp:lastModifiedBy>Usuario</cp:lastModifiedBy>
  <cp:revision>101</cp:revision>
  <dcterms:created xsi:type="dcterms:W3CDTF">2010-08-04T23:03:51Z</dcterms:created>
  <dcterms:modified xsi:type="dcterms:W3CDTF">2012-10-10T23:54:55Z</dcterms:modified>
</cp:coreProperties>
</file>