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78" r:id="rId5"/>
    <p:sldId id="281" r:id="rId6"/>
    <p:sldId id="265" r:id="rId7"/>
    <p:sldId id="267" r:id="rId8"/>
    <p:sldId id="277" r:id="rId9"/>
    <p:sldId id="282" r:id="rId10"/>
    <p:sldId id="271" r:id="rId11"/>
    <p:sldId id="283" r:id="rId12"/>
    <p:sldId id="273" r:id="rId13"/>
    <p:sldId id="274" r:id="rId14"/>
    <p:sldId id="275" r:id="rId15"/>
    <p:sldId id="276" r:id="rId16"/>
    <p:sldId id="270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576ABB"/>
    <a:srgbClr val="76F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9" autoAdjust="0"/>
    <p:restoredTop sz="94660"/>
  </p:normalViewPr>
  <p:slideViewPr>
    <p:cSldViewPr>
      <p:cViewPr varScale="1">
        <p:scale>
          <a:sx n="69" d="100"/>
          <a:sy n="69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62155511811026"/>
          <c:y val="7.0123031496062999E-2"/>
          <c:w val="0.46275688976377971"/>
          <c:h val="0.694135334645669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90%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z="1400" baseline="0" dirty="0" smtClean="0">
                        <a:solidFill>
                          <a:schemeClr val="bg1"/>
                        </a:solidFill>
                      </a:rPr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Biodiesel</c:v>
                </c:pt>
                <c:pt idx="1">
                  <c:v>Glicerina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0.24636582795471851"/>
          <c:y val="0.88170854294044743"/>
          <c:w val="0.5368132558414439"/>
          <c:h val="9.7264457641782334E-2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078258337357"/>
          <c:y val="2.9364214161389474E-2"/>
          <c:w val="0.76339929344489621"/>
          <c:h val="0.76928894474687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Diesel B5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Plan1!$A$2:$A$5</c:f>
              <c:strCache>
                <c:ptCount val="4"/>
                <c:pt idx="0">
                  <c:v>HC</c:v>
                </c:pt>
                <c:pt idx="1">
                  <c:v>CO</c:v>
                </c:pt>
                <c:pt idx="2">
                  <c:v>NO</c:v>
                </c:pt>
                <c:pt idx="3">
                  <c:v>MP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0.38400000000000023</c:v>
                </c:pt>
                <c:pt idx="1">
                  <c:v>1.8720000000000001</c:v>
                </c:pt>
                <c:pt idx="2">
                  <c:v>4.1589999999999963</c:v>
                </c:pt>
                <c:pt idx="3">
                  <c:v>0.18300000000000011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Diesel B5 + 5% GTBE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Plan1!$A$2:$A$5</c:f>
              <c:strCache>
                <c:ptCount val="4"/>
                <c:pt idx="0">
                  <c:v>HC</c:v>
                </c:pt>
                <c:pt idx="1">
                  <c:v>CO</c:v>
                </c:pt>
                <c:pt idx="2">
                  <c:v>NO</c:v>
                </c:pt>
                <c:pt idx="3">
                  <c:v>MP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0.2910000000000002</c:v>
                </c:pt>
                <c:pt idx="1">
                  <c:v>1.5680000000000001</c:v>
                </c:pt>
                <c:pt idx="2">
                  <c:v>4.2350000000000003</c:v>
                </c:pt>
                <c:pt idx="3">
                  <c:v>0.15400000000000011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607488"/>
        <c:axId val="108429312"/>
      </c:barChart>
      <c:catAx>
        <c:axId val="142607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>
                    <a:latin typeface="Arial" pitchFamily="34" charset="0"/>
                    <a:cs typeface="Arial" pitchFamily="34" charset="0"/>
                  </a:defRPr>
                </a:pPr>
                <a:r>
                  <a:rPr lang="pt-BR" sz="2400" b="0">
                    <a:latin typeface="Arial" pitchFamily="34" charset="0"/>
                    <a:cs typeface="Arial" pitchFamily="34" charset="0"/>
                  </a:rPr>
                  <a:t>Poluentes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8429312"/>
        <c:crosses val="autoZero"/>
        <c:auto val="1"/>
        <c:lblAlgn val="ctr"/>
        <c:lblOffset val="100"/>
        <c:noMultiLvlLbl val="0"/>
      </c:catAx>
      <c:valAx>
        <c:axId val="108429312"/>
        <c:scaling>
          <c:orientation val="minMax"/>
          <c:max val="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400" b="0">
                    <a:latin typeface="Arial" pitchFamily="34" charset="0"/>
                    <a:cs typeface="Arial" pitchFamily="34" charset="0"/>
                  </a:defRPr>
                </a:pPr>
                <a:r>
                  <a:rPr lang="pt-BR" sz="2400" b="0">
                    <a:latin typeface="Arial" pitchFamily="34" charset="0"/>
                    <a:cs typeface="Arial" pitchFamily="34" charset="0"/>
                  </a:rPr>
                  <a:t>Emissões (g/bhp-hr)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607488"/>
        <c:crosses val="autoZero"/>
        <c:crossBetween val="between"/>
        <c:majorUnit val="1"/>
        <c:minorUnit val="0.5"/>
      </c:valAx>
      <c:spPr>
        <a:ln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12600501079427689"/>
          <c:y val="0.12263182177288955"/>
          <c:w val="0.37433064483755996"/>
          <c:h val="0.20297532527250059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6BC51-72C1-4DEA-A708-DBB1A9ACACBF}" type="doc">
      <dgm:prSet loTypeId="urn:microsoft.com/office/officeart/2008/layout/RadialCluster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B9A1AE4-D42C-4416-800A-CA04BE32F3CE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Glicerina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1,2,3-propanotriol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DA7BE-CD94-4006-A3DB-5DA27F6BB777}" type="parTrans" cxnId="{175015E5-02AF-415E-B27F-718C94E9A2C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4C505-76F3-498F-A76D-43F9816B90CC}" type="sibTrans" cxnId="{175015E5-02AF-415E-B27F-718C94E9A2C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68BB6B-4E25-4BD3-86A8-F39AE79210DE}">
      <dgm:prSet phldrT="[Texto]"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Cosméticos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B8B857-1A84-4A05-A8C0-DD076F6A20EB}" type="parTrans" cxnId="{C864866D-5D43-426C-8FFB-635C450EDB1E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2C40A-A469-40DD-AD9E-2FD0E80D166C}" type="sibTrans" cxnId="{C864866D-5D43-426C-8FFB-635C450EDB1E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FA5CFD-3470-4F73-8514-96B06E2F9BFC}">
      <dgm:prSet phldrT="[Texto]"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Fármacos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B777B1-8AC8-4142-8E3B-4041F5595F36}" type="parTrans" cxnId="{63A00C61-ECE2-4AA5-B5C4-C0C9954E1B2E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EBA2B4-3052-444D-BC3D-5FA8F1E72AD5}" type="sibTrans" cxnId="{63A00C61-ECE2-4AA5-B5C4-C0C9954E1B2E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261457-0AD2-43EC-A391-AE64BAD7F41E}">
      <dgm:prSet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Alimentos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D36B5A-6FC5-4911-8341-C0AF4D1A722F}" type="parTrans" cxnId="{1217688D-D16F-42F3-8C6E-14640958438C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BBE96-47AB-4C34-AD0B-020C5CBF4F2E}" type="sibTrans" cxnId="{1217688D-D16F-42F3-8C6E-14640958438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67DCBB-AE16-4DE8-A60A-4BCAD50A4E1F}">
      <dgm:prSet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Anticongelante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CCCE46-E985-4A9B-ACD5-E8CFFC475D65}" type="parTrans" cxnId="{09C24FDA-EDA1-4891-8778-5F76E7EF7734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E8169-2B93-403E-B66B-149D9C4A1A16}" type="sibTrans" cxnId="{09C24FDA-EDA1-4891-8778-5F76E7EF7734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5CC4F5-BBBA-48AC-B027-9BDC6BC0CD00}">
      <dgm:prSet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Lubrificante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367E94-594C-464D-9D03-A2FB1C29B457}" type="parTrans" cxnId="{45B51F90-76CD-488A-84FA-06239A42DDB0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CC144B-37C9-4F6F-8856-B49B77598C31}" type="sibTrans" cxnId="{45B51F90-76CD-488A-84FA-06239A42DDB0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B9574-7C9E-40B9-8798-634B1B3B94F8}">
      <dgm:prSet custT="1"/>
      <dgm:spPr/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Indústria têxtil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E35A94-4722-42D6-BB3E-C888C752E5EE}" type="parTrans" cxnId="{892781F8-E240-4A87-8F8B-680C9F7239D1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3D176-4CDB-494B-A7B7-5F147F1829F6}" type="sibTrans" cxnId="{892781F8-E240-4A87-8F8B-680C9F7239D1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0F8D63-0A6C-4B93-BE69-9209ADE9C670}">
      <dgm:prSet custT="1"/>
      <dgm:spPr/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Tabaco</a:t>
          </a:r>
          <a:endParaRPr lang="pt-BR" sz="3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AEFEA-807D-446A-8A00-D7979D23E6BA}" type="parTrans" cxnId="{C9C0AAB3-6A99-4E44-AB0D-D38E326FACBC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390477-646D-455A-926C-F9407249E336}" type="sibTrans" cxnId="{C9C0AAB3-6A99-4E44-AB0D-D38E326FACB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8EF242-B129-4625-8922-ABB5EC34830C}" type="pres">
      <dgm:prSet presAssocID="{DF16BC51-72C1-4DEA-A708-DBB1A9ACACB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7F119E1-EA1B-4FAC-B638-9403825807F7}" type="pres">
      <dgm:prSet presAssocID="{BB9A1AE4-D42C-4416-800A-CA04BE32F3CE}" presName="singleCycle" presStyleCnt="0"/>
      <dgm:spPr/>
    </dgm:pt>
    <dgm:pt modelId="{E4EC7F7C-004F-43E5-95F9-9D2EF4B3A20F}" type="pres">
      <dgm:prSet presAssocID="{BB9A1AE4-D42C-4416-800A-CA04BE32F3CE}" presName="singleCenter" presStyleLbl="node1" presStyleIdx="0" presStyleCnt="8" custScaleX="125991" custScaleY="63136" custLinFactNeighborX="-45036" custLinFactNeighborY="-28969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EF0B3A93-6248-4B22-9F9D-EBE8F2865C35}" type="pres">
      <dgm:prSet presAssocID="{3CB8B857-1A84-4A05-A8C0-DD076F6A20EB}" presName="Name56" presStyleLbl="parChTrans1D2" presStyleIdx="0" presStyleCnt="7"/>
      <dgm:spPr/>
      <dgm:t>
        <a:bodyPr/>
        <a:lstStyle/>
        <a:p>
          <a:endParaRPr lang="pt-BR"/>
        </a:p>
      </dgm:t>
    </dgm:pt>
    <dgm:pt modelId="{F02D418C-0D8C-4999-BCEB-D56CF4E06030}" type="pres">
      <dgm:prSet presAssocID="{8768BB6B-4E25-4BD3-86A8-F39AE79210DE}" presName="text0" presStyleLbl="node1" presStyleIdx="1" presStyleCnt="8" custScaleX="163796" custScaleY="45925" custRadScaleRad="126778" custRadScaleInc="1250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353FD7-A6FC-4FD7-AB54-48CF10043B9F}" type="pres">
      <dgm:prSet presAssocID="{07B777B1-8AC8-4142-8E3B-4041F5595F36}" presName="Name56" presStyleLbl="parChTrans1D2" presStyleIdx="1" presStyleCnt="7"/>
      <dgm:spPr/>
      <dgm:t>
        <a:bodyPr/>
        <a:lstStyle/>
        <a:p>
          <a:endParaRPr lang="pt-BR"/>
        </a:p>
      </dgm:t>
    </dgm:pt>
    <dgm:pt modelId="{7300B9E2-1433-43CB-89E8-0560F9C8E537}" type="pres">
      <dgm:prSet presAssocID="{43FA5CFD-3470-4F73-8514-96B06E2F9BFC}" presName="text0" presStyleLbl="node1" presStyleIdx="2" presStyleCnt="8" custScaleX="137726" custScaleY="53768" custRadScaleRad="117626" custRadScaleInc="1065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40BD21-F6A5-4060-9F1E-C7FDF08431D7}" type="pres">
      <dgm:prSet presAssocID="{D8D36B5A-6FC5-4911-8341-C0AF4D1A722F}" presName="Name56" presStyleLbl="parChTrans1D2" presStyleIdx="2" presStyleCnt="7"/>
      <dgm:spPr/>
      <dgm:t>
        <a:bodyPr/>
        <a:lstStyle/>
        <a:p>
          <a:endParaRPr lang="pt-BR"/>
        </a:p>
      </dgm:t>
    </dgm:pt>
    <dgm:pt modelId="{65913B13-E386-4C1D-9E7C-2B4C6FDA5F57}" type="pres">
      <dgm:prSet presAssocID="{DC261457-0AD2-43EC-A391-AE64BAD7F41E}" presName="text0" presStyleLbl="node1" presStyleIdx="3" presStyleCnt="8" custScaleX="134387" custScaleY="47702" custRadScaleRad="168458" custRadScaleInc="-1544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293E76-930A-4CB2-8331-133ECF85C4D6}" type="pres">
      <dgm:prSet presAssocID="{C3CCCE46-E985-4A9B-ACD5-E8CFFC475D65}" presName="Name56" presStyleLbl="parChTrans1D2" presStyleIdx="3" presStyleCnt="7"/>
      <dgm:spPr/>
      <dgm:t>
        <a:bodyPr/>
        <a:lstStyle/>
        <a:p>
          <a:endParaRPr lang="pt-BR"/>
        </a:p>
      </dgm:t>
    </dgm:pt>
    <dgm:pt modelId="{8B53A735-91CB-4170-A8AB-DE2301F313B8}" type="pres">
      <dgm:prSet presAssocID="{0567DCBB-AE16-4DE8-A60A-4BCAD50A4E1F}" presName="text0" presStyleLbl="node1" presStyleIdx="4" presStyleCnt="8" custScaleX="192243" custScaleY="53117" custRadScaleRad="81998" custRadScaleInc="-1587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3F7C8C-FBD8-436B-ACF6-79FEF48119F2}" type="pres">
      <dgm:prSet presAssocID="{66367E94-594C-464D-9D03-A2FB1C29B457}" presName="Name56" presStyleLbl="parChTrans1D2" presStyleIdx="4" presStyleCnt="7"/>
      <dgm:spPr/>
      <dgm:t>
        <a:bodyPr/>
        <a:lstStyle/>
        <a:p>
          <a:endParaRPr lang="pt-BR"/>
        </a:p>
      </dgm:t>
    </dgm:pt>
    <dgm:pt modelId="{2D8F9033-2ABD-43ED-A967-90975C5F2586}" type="pres">
      <dgm:prSet presAssocID="{685CC4F5-BBBA-48AC-B027-9BDC6BC0CD00}" presName="text0" presStyleLbl="node1" presStyleIdx="5" presStyleCnt="8" custScaleX="155634" custScaleY="51099" custRadScaleRad="83258" custRadScaleInc="-180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CD7CD6-B608-433B-8D45-70F6FD10BF54}" type="pres">
      <dgm:prSet presAssocID="{084AEFEA-807D-446A-8A00-D7979D23E6BA}" presName="Name56" presStyleLbl="parChTrans1D2" presStyleIdx="5" presStyleCnt="7"/>
      <dgm:spPr/>
      <dgm:t>
        <a:bodyPr/>
        <a:lstStyle/>
        <a:p>
          <a:endParaRPr lang="pt-BR"/>
        </a:p>
      </dgm:t>
    </dgm:pt>
    <dgm:pt modelId="{6F5FBCD5-6A5E-4C39-B096-6DE25FB29D5B}" type="pres">
      <dgm:prSet presAssocID="{B50F8D63-0A6C-4B93-BE69-9209ADE9C670}" presName="text0" presStyleLbl="node1" presStyleIdx="6" presStyleCnt="8" custScaleX="150860" custScaleY="39037" custRadScaleRad="114829" custRadScaleInc="-1906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9D8E9B-671E-4220-AD90-AA7C43D4E831}" type="pres">
      <dgm:prSet presAssocID="{F7E35A94-4722-42D6-BB3E-C888C752E5EE}" presName="Name56" presStyleLbl="parChTrans1D2" presStyleIdx="6" presStyleCnt="7"/>
      <dgm:spPr/>
      <dgm:t>
        <a:bodyPr/>
        <a:lstStyle/>
        <a:p>
          <a:endParaRPr lang="pt-BR"/>
        </a:p>
      </dgm:t>
    </dgm:pt>
    <dgm:pt modelId="{E5878654-8628-4CB0-82FC-4363CEB0B917}" type="pres">
      <dgm:prSet presAssocID="{86BB9574-7C9E-40B9-8798-634B1B3B94F8}" presName="text0" presStyleLbl="node1" presStyleIdx="7" presStyleCnt="8" custScaleX="173758" custScaleY="43247" custRadScaleRad="136921" custRadScaleInc="-2597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7ECD32-1D88-476C-B322-D63CEBF0AF57}" type="presOf" srcId="{07B777B1-8AC8-4142-8E3B-4041F5595F36}" destId="{DE353FD7-A6FC-4FD7-AB54-48CF10043B9F}" srcOrd="0" destOrd="0" presId="urn:microsoft.com/office/officeart/2008/layout/RadialCluster"/>
    <dgm:cxn modelId="{892781F8-E240-4A87-8F8B-680C9F7239D1}" srcId="{BB9A1AE4-D42C-4416-800A-CA04BE32F3CE}" destId="{86BB9574-7C9E-40B9-8798-634B1B3B94F8}" srcOrd="6" destOrd="0" parTransId="{F7E35A94-4722-42D6-BB3E-C888C752E5EE}" sibTransId="{67F3D176-4CDB-494B-A7B7-5F147F1829F6}"/>
    <dgm:cxn modelId="{C864866D-5D43-426C-8FFB-635C450EDB1E}" srcId="{BB9A1AE4-D42C-4416-800A-CA04BE32F3CE}" destId="{8768BB6B-4E25-4BD3-86A8-F39AE79210DE}" srcOrd="0" destOrd="0" parTransId="{3CB8B857-1A84-4A05-A8C0-DD076F6A20EB}" sibTransId="{B092C40A-A469-40DD-AD9E-2FD0E80D166C}"/>
    <dgm:cxn modelId="{8A7D26B1-602C-4610-B1D8-60A4450E912C}" type="presOf" srcId="{43FA5CFD-3470-4F73-8514-96B06E2F9BFC}" destId="{7300B9E2-1433-43CB-89E8-0560F9C8E537}" srcOrd="0" destOrd="0" presId="urn:microsoft.com/office/officeart/2008/layout/RadialCluster"/>
    <dgm:cxn modelId="{45B51F90-76CD-488A-84FA-06239A42DDB0}" srcId="{BB9A1AE4-D42C-4416-800A-CA04BE32F3CE}" destId="{685CC4F5-BBBA-48AC-B027-9BDC6BC0CD00}" srcOrd="4" destOrd="0" parTransId="{66367E94-594C-464D-9D03-A2FB1C29B457}" sibTransId="{45CC144B-37C9-4F6F-8856-B49B77598C31}"/>
    <dgm:cxn modelId="{DDE3D4F0-2BE3-45FC-91F3-8CB78392EB08}" type="presOf" srcId="{B50F8D63-0A6C-4B93-BE69-9209ADE9C670}" destId="{6F5FBCD5-6A5E-4C39-B096-6DE25FB29D5B}" srcOrd="0" destOrd="0" presId="urn:microsoft.com/office/officeart/2008/layout/RadialCluster"/>
    <dgm:cxn modelId="{260372DB-4FF1-4714-85F0-603CCEFE0C63}" type="presOf" srcId="{86BB9574-7C9E-40B9-8798-634B1B3B94F8}" destId="{E5878654-8628-4CB0-82FC-4363CEB0B917}" srcOrd="0" destOrd="0" presId="urn:microsoft.com/office/officeart/2008/layout/RadialCluster"/>
    <dgm:cxn modelId="{BDCE3043-B7B1-44B4-A102-7ECB47C3AA23}" type="presOf" srcId="{66367E94-594C-464D-9D03-A2FB1C29B457}" destId="{FC3F7C8C-FBD8-436B-ACF6-79FEF48119F2}" srcOrd="0" destOrd="0" presId="urn:microsoft.com/office/officeart/2008/layout/RadialCluster"/>
    <dgm:cxn modelId="{1FC84C80-CBCA-4183-981D-CFDB8E1053B5}" type="presOf" srcId="{685CC4F5-BBBA-48AC-B027-9BDC6BC0CD00}" destId="{2D8F9033-2ABD-43ED-A967-90975C5F2586}" srcOrd="0" destOrd="0" presId="urn:microsoft.com/office/officeart/2008/layout/RadialCluster"/>
    <dgm:cxn modelId="{69589DF9-01F6-4FD8-ACCF-9B108FBDC1C9}" type="presOf" srcId="{D8D36B5A-6FC5-4911-8341-C0AF4D1A722F}" destId="{0340BD21-F6A5-4060-9F1E-C7FDF08431D7}" srcOrd="0" destOrd="0" presId="urn:microsoft.com/office/officeart/2008/layout/RadialCluster"/>
    <dgm:cxn modelId="{175015E5-02AF-415E-B27F-718C94E9A2C8}" srcId="{DF16BC51-72C1-4DEA-A708-DBB1A9ACACBF}" destId="{BB9A1AE4-D42C-4416-800A-CA04BE32F3CE}" srcOrd="0" destOrd="0" parTransId="{48BDA7BE-CD94-4006-A3DB-5DA27F6BB777}" sibTransId="{EB74C505-76F3-498F-A76D-43F9816B90CC}"/>
    <dgm:cxn modelId="{960ACB7F-6D4D-4FA5-986E-00E3BB103D41}" type="presOf" srcId="{084AEFEA-807D-446A-8A00-D7979D23E6BA}" destId="{65CD7CD6-B608-433B-8D45-70F6FD10BF54}" srcOrd="0" destOrd="0" presId="urn:microsoft.com/office/officeart/2008/layout/RadialCluster"/>
    <dgm:cxn modelId="{40689056-09DA-47BD-A6C0-39C9356F4FD9}" type="presOf" srcId="{8768BB6B-4E25-4BD3-86A8-F39AE79210DE}" destId="{F02D418C-0D8C-4999-BCEB-D56CF4E06030}" srcOrd="0" destOrd="0" presId="urn:microsoft.com/office/officeart/2008/layout/RadialCluster"/>
    <dgm:cxn modelId="{D942D0C3-3D35-4928-B167-4EF0AD57240E}" type="presOf" srcId="{DC261457-0AD2-43EC-A391-AE64BAD7F41E}" destId="{65913B13-E386-4C1D-9E7C-2B4C6FDA5F57}" srcOrd="0" destOrd="0" presId="urn:microsoft.com/office/officeart/2008/layout/RadialCluster"/>
    <dgm:cxn modelId="{09C24FDA-EDA1-4891-8778-5F76E7EF7734}" srcId="{BB9A1AE4-D42C-4416-800A-CA04BE32F3CE}" destId="{0567DCBB-AE16-4DE8-A60A-4BCAD50A4E1F}" srcOrd="3" destOrd="0" parTransId="{C3CCCE46-E985-4A9B-ACD5-E8CFFC475D65}" sibTransId="{EEAE8169-2B93-403E-B66B-149D9C4A1A16}"/>
    <dgm:cxn modelId="{ADB5AB59-E2D4-46CA-83F9-777C2B44D16A}" type="presOf" srcId="{F7E35A94-4722-42D6-BB3E-C888C752E5EE}" destId="{AE9D8E9B-671E-4220-AD90-AA7C43D4E831}" srcOrd="0" destOrd="0" presId="urn:microsoft.com/office/officeart/2008/layout/RadialCluster"/>
    <dgm:cxn modelId="{1217688D-D16F-42F3-8C6E-14640958438C}" srcId="{BB9A1AE4-D42C-4416-800A-CA04BE32F3CE}" destId="{DC261457-0AD2-43EC-A391-AE64BAD7F41E}" srcOrd="2" destOrd="0" parTransId="{D8D36B5A-6FC5-4911-8341-C0AF4D1A722F}" sibTransId="{D21BBE96-47AB-4C34-AD0B-020C5CBF4F2E}"/>
    <dgm:cxn modelId="{63A00C61-ECE2-4AA5-B5C4-C0C9954E1B2E}" srcId="{BB9A1AE4-D42C-4416-800A-CA04BE32F3CE}" destId="{43FA5CFD-3470-4F73-8514-96B06E2F9BFC}" srcOrd="1" destOrd="0" parTransId="{07B777B1-8AC8-4142-8E3B-4041F5595F36}" sibTransId="{0DEBA2B4-3052-444D-BC3D-5FA8F1E72AD5}"/>
    <dgm:cxn modelId="{93F0B03E-901B-49ED-8E16-1D06E49A194A}" type="presOf" srcId="{3CB8B857-1A84-4A05-A8C0-DD076F6A20EB}" destId="{EF0B3A93-6248-4B22-9F9D-EBE8F2865C35}" srcOrd="0" destOrd="0" presId="urn:microsoft.com/office/officeart/2008/layout/RadialCluster"/>
    <dgm:cxn modelId="{DE7172B8-DA6B-402E-A07E-AA55C432EC82}" type="presOf" srcId="{C3CCCE46-E985-4A9B-ACD5-E8CFFC475D65}" destId="{C8293E76-930A-4CB2-8331-133ECF85C4D6}" srcOrd="0" destOrd="0" presId="urn:microsoft.com/office/officeart/2008/layout/RadialCluster"/>
    <dgm:cxn modelId="{459FBDEB-8FFD-4F1A-A295-A79FEA65E3B8}" type="presOf" srcId="{0567DCBB-AE16-4DE8-A60A-4BCAD50A4E1F}" destId="{8B53A735-91CB-4170-A8AB-DE2301F313B8}" srcOrd="0" destOrd="0" presId="urn:microsoft.com/office/officeart/2008/layout/RadialCluster"/>
    <dgm:cxn modelId="{C9C0AAB3-6A99-4E44-AB0D-D38E326FACBC}" srcId="{BB9A1AE4-D42C-4416-800A-CA04BE32F3CE}" destId="{B50F8D63-0A6C-4B93-BE69-9209ADE9C670}" srcOrd="5" destOrd="0" parTransId="{084AEFEA-807D-446A-8A00-D7979D23E6BA}" sibTransId="{41390477-646D-455A-926C-F9407249E336}"/>
    <dgm:cxn modelId="{F28529FD-5870-407A-8408-BBA57A851E53}" type="presOf" srcId="{DF16BC51-72C1-4DEA-A708-DBB1A9ACACBF}" destId="{388EF242-B129-4625-8922-ABB5EC34830C}" srcOrd="0" destOrd="0" presId="urn:microsoft.com/office/officeart/2008/layout/RadialCluster"/>
    <dgm:cxn modelId="{A5AE81F4-09A8-4B22-B297-02B98D405062}" type="presOf" srcId="{BB9A1AE4-D42C-4416-800A-CA04BE32F3CE}" destId="{E4EC7F7C-004F-43E5-95F9-9D2EF4B3A20F}" srcOrd="0" destOrd="0" presId="urn:microsoft.com/office/officeart/2008/layout/RadialCluster"/>
    <dgm:cxn modelId="{56428D13-8CA7-498D-86F1-B3E67C3B4573}" type="presParOf" srcId="{388EF242-B129-4625-8922-ABB5EC34830C}" destId="{E7F119E1-EA1B-4FAC-B638-9403825807F7}" srcOrd="0" destOrd="0" presId="urn:microsoft.com/office/officeart/2008/layout/RadialCluster"/>
    <dgm:cxn modelId="{8256138C-D343-4283-9747-B8F5702176AC}" type="presParOf" srcId="{E7F119E1-EA1B-4FAC-B638-9403825807F7}" destId="{E4EC7F7C-004F-43E5-95F9-9D2EF4B3A20F}" srcOrd="0" destOrd="0" presId="urn:microsoft.com/office/officeart/2008/layout/RadialCluster"/>
    <dgm:cxn modelId="{DDA42F82-6AA8-4384-A346-138E60796E47}" type="presParOf" srcId="{E7F119E1-EA1B-4FAC-B638-9403825807F7}" destId="{EF0B3A93-6248-4B22-9F9D-EBE8F2865C35}" srcOrd="1" destOrd="0" presId="urn:microsoft.com/office/officeart/2008/layout/RadialCluster"/>
    <dgm:cxn modelId="{3B7ACE08-4ED9-4E90-8EB6-51B0AA2082C4}" type="presParOf" srcId="{E7F119E1-EA1B-4FAC-B638-9403825807F7}" destId="{F02D418C-0D8C-4999-BCEB-D56CF4E06030}" srcOrd="2" destOrd="0" presId="urn:microsoft.com/office/officeart/2008/layout/RadialCluster"/>
    <dgm:cxn modelId="{EB9F2161-538D-492F-8461-DB53C49461A0}" type="presParOf" srcId="{E7F119E1-EA1B-4FAC-B638-9403825807F7}" destId="{DE353FD7-A6FC-4FD7-AB54-48CF10043B9F}" srcOrd="3" destOrd="0" presId="urn:microsoft.com/office/officeart/2008/layout/RadialCluster"/>
    <dgm:cxn modelId="{B1979067-9A9F-4E74-9071-105C202F5551}" type="presParOf" srcId="{E7F119E1-EA1B-4FAC-B638-9403825807F7}" destId="{7300B9E2-1433-43CB-89E8-0560F9C8E537}" srcOrd="4" destOrd="0" presId="urn:microsoft.com/office/officeart/2008/layout/RadialCluster"/>
    <dgm:cxn modelId="{43169D16-2500-458B-AAAC-96E335C78A85}" type="presParOf" srcId="{E7F119E1-EA1B-4FAC-B638-9403825807F7}" destId="{0340BD21-F6A5-4060-9F1E-C7FDF08431D7}" srcOrd="5" destOrd="0" presId="urn:microsoft.com/office/officeart/2008/layout/RadialCluster"/>
    <dgm:cxn modelId="{C4CF2101-7FB7-418E-B442-794C87BBB109}" type="presParOf" srcId="{E7F119E1-EA1B-4FAC-B638-9403825807F7}" destId="{65913B13-E386-4C1D-9E7C-2B4C6FDA5F57}" srcOrd="6" destOrd="0" presId="urn:microsoft.com/office/officeart/2008/layout/RadialCluster"/>
    <dgm:cxn modelId="{AEE97F74-75B6-4219-94B5-968D2A14F47A}" type="presParOf" srcId="{E7F119E1-EA1B-4FAC-B638-9403825807F7}" destId="{C8293E76-930A-4CB2-8331-133ECF85C4D6}" srcOrd="7" destOrd="0" presId="urn:microsoft.com/office/officeart/2008/layout/RadialCluster"/>
    <dgm:cxn modelId="{48A13BF2-7490-43DA-A3CD-3F8D4198CB1F}" type="presParOf" srcId="{E7F119E1-EA1B-4FAC-B638-9403825807F7}" destId="{8B53A735-91CB-4170-A8AB-DE2301F313B8}" srcOrd="8" destOrd="0" presId="urn:microsoft.com/office/officeart/2008/layout/RadialCluster"/>
    <dgm:cxn modelId="{AFAA9FB7-09DD-4733-9513-E1193C8DC23C}" type="presParOf" srcId="{E7F119E1-EA1B-4FAC-B638-9403825807F7}" destId="{FC3F7C8C-FBD8-436B-ACF6-79FEF48119F2}" srcOrd="9" destOrd="0" presId="urn:microsoft.com/office/officeart/2008/layout/RadialCluster"/>
    <dgm:cxn modelId="{339B3521-D0E8-49B5-8B32-8CF7FA24C6AF}" type="presParOf" srcId="{E7F119E1-EA1B-4FAC-B638-9403825807F7}" destId="{2D8F9033-2ABD-43ED-A967-90975C5F2586}" srcOrd="10" destOrd="0" presId="urn:microsoft.com/office/officeart/2008/layout/RadialCluster"/>
    <dgm:cxn modelId="{1FB08A55-0035-4F87-993D-2E7DAA7B82BB}" type="presParOf" srcId="{E7F119E1-EA1B-4FAC-B638-9403825807F7}" destId="{65CD7CD6-B608-433B-8D45-70F6FD10BF54}" srcOrd="11" destOrd="0" presId="urn:microsoft.com/office/officeart/2008/layout/RadialCluster"/>
    <dgm:cxn modelId="{5DB00286-114B-49E0-9D8D-B1D1B95BB627}" type="presParOf" srcId="{E7F119E1-EA1B-4FAC-B638-9403825807F7}" destId="{6F5FBCD5-6A5E-4C39-B096-6DE25FB29D5B}" srcOrd="12" destOrd="0" presId="urn:microsoft.com/office/officeart/2008/layout/RadialCluster"/>
    <dgm:cxn modelId="{39AB1996-905F-4342-99C6-D40FE3ABDD54}" type="presParOf" srcId="{E7F119E1-EA1B-4FAC-B638-9403825807F7}" destId="{AE9D8E9B-671E-4220-AD90-AA7C43D4E831}" srcOrd="13" destOrd="0" presId="urn:microsoft.com/office/officeart/2008/layout/RadialCluster"/>
    <dgm:cxn modelId="{E58DBEDF-112D-4B94-B927-355CDB3ECAF9}" type="presParOf" srcId="{E7F119E1-EA1B-4FAC-B638-9403825807F7}" destId="{E5878654-8628-4CB0-82FC-4363CEB0B917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2EBEF-89B2-4EA3-8766-19951C1634AF}" type="doc">
      <dgm:prSet loTypeId="urn:microsoft.com/office/officeart/2005/8/layout/arrow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BFBE6170-A949-4B8F-8918-1463F121A3F9}">
      <dgm:prSet phldrT="[Texto]"/>
      <dgm:spPr/>
      <dgm:t>
        <a:bodyPr/>
        <a:lstStyle/>
        <a:p>
          <a:r>
            <a:rPr lang="pt-BR" b="1" cap="none" spc="0" dirty="0" smtClean="0">
              <a:ln w="31550" cmpd="sng">
                <a:noFill/>
                <a:prstDash val="solid"/>
              </a:ln>
              <a:solidFill>
                <a:schemeClr val="tx1"/>
              </a:solidFill>
              <a:effectLst/>
            </a:rPr>
            <a:t>Oferta</a:t>
          </a:r>
          <a:endParaRPr lang="pt-BR" b="1" cap="none" spc="0" dirty="0">
            <a:ln w="31550" cmpd="sng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50C10298-136C-4249-85E2-B7B556F6AF6B}" type="parTrans" cxnId="{D5F4C7F5-161E-4CA3-8065-05CFD92E99DB}">
      <dgm:prSet/>
      <dgm:spPr/>
      <dgm:t>
        <a:bodyPr/>
        <a:lstStyle/>
        <a:p>
          <a:endParaRPr lang="pt-BR"/>
        </a:p>
      </dgm:t>
    </dgm:pt>
    <dgm:pt modelId="{56C39A1A-E12A-49CA-81FE-198660A0043C}" type="sibTrans" cxnId="{D5F4C7F5-161E-4CA3-8065-05CFD92E99DB}">
      <dgm:prSet/>
      <dgm:spPr/>
      <dgm:t>
        <a:bodyPr/>
        <a:lstStyle/>
        <a:p>
          <a:endParaRPr lang="pt-BR"/>
        </a:p>
      </dgm:t>
    </dgm:pt>
    <dgm:pt modelId="{B9F775E8-84FB-4F1A-B57C-826291A1C97C}">
      <dgm:prSet phldrT="[Texto]"/>
      <dgm:spPr/>
      <dgm:t>
        <a:bodyPr/>
        <a:lstStyle/>
        <a:p>
          <a:r>
            <a:rPr lang="pt-BR" b="1" cap="none" spc="0" dirty="0" smtClean="0">
              <a:ln w="31550" cmpd="sng">
                <a:noFill/>
                <a:prstDash val="solid"/>
              </a:ln>
              <a:solidFill>
                <a:schemeClr val="tx1"/>
              </a:solidFill>
              <a:effectLst/>
            </a:rPr>
            <a:t>Preço</a:t>
          </a:r>
          <a:endParaRPr lang="pt-BR" b="1" cap="none" spc="0" dirty="0">
            <a:ln w="31550" cmpd="sng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F1693077-A702-4F74-A1CF-CE03351B3318}" type="parTrans" cxnId="{C25F3C6C-1BD0-4F54-ADFB-AAB90C61CA00}">
      <dgm:prSet/>
      <dgm:spPr/>
      <dgm:t>
        <a:bodyPr/>
        <a:lstStyle/>
        <a:p>
          <a:endParaRPr lang="pt-BR"/>
        </a:p>
      </dgm:t>
    </dgm:pt>
    <dgm:pt modelId="{DD8FD0F4-0189-4432-85F7-045D7BF45B9D}" type="sibTrans" cxnId="{C25F3C6C-1BD0-4F54-ADFB-AAB90C61CA00}">
      <dgm:prSet/>
      <dgm:spPr/>
      <dgm:t>
        <a:bodyPr/>
        <a:lstStyle/>
        <a:p>
          <a:endParaRPr lang="pt-BR"/>
        </a:p>
      </dgm:t>
    </dgm:pt>
    <dgm:pt modelId="{119C1742-70C0-4D3D-807A-71A60426FDB7}" type="pres">
      <dgm:prSet presAssocID="{A6F2EBEF-89B2-4EA3-8766-19951C1634AF}" presName="compositeShape" presStyleCnt="0">
        <dgm:presLayoutVars>
          <dgm:chMax val="2"/>
          <dgm:dir/>
          <dgm:resizeHandles val="exact"/>
        </dgm:presLayoutVars>
      </dgm:prSet>
      <dgm:spPr/>
    </dgm:pt>
    <dgm:pt modelId="{383421C8-5B7A-48C9-88F5-EF202679F8F0}" type="pres">
      <dgm:prSet presAssocID="{BFBE6170-A949-4B8F-8918-1463F121A3F9}" presName="upArrow" presStyleLbl="node1" presStyleIdx="0" presStyleCnt="2" custScaleX="72911" custScaleY="104604" custLinFactNeighborX="435" custLinFactNeighborY="13768"/>
      <dgm:spPr>
        <a:gradFill flip="none" rotWithShape="0">
          <a:gsLst>
            <a:gs pos="8000">
              <a:srgbClr val="00B050"/>
            </a:gs>
            <a:gs pos="80000">
              <a:srgbClr val="92D050">
                <a:tint val="44500"/>
                <a:satMod val="160000"/>
                <a:lumMod val="100000"/>
              </a:srgbClr>
            </a:gs>
          </a:gsLst>
          <a:lin ang="5400000" scaled="0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D48062C-0399-4959-BF43-CED6A22BC63D}" type="pres">
      <dgm:prSet presAssocID="{BFBE6170-A949-4B8F-8918-1463F121A3F9}" presName="upArrowText" presStyleLbl="revTx" presStyleIdx="0" presStyleCnt="2" custLinFactNeighborX="-1384" custLinFactNeighborY="18053">
        <dgm:presLayoutVars>
          <dgm:chMax val="0"/>
          <dgm:bulletEnabled val="1"/>
        </dgm:presLayoutVars>
      </dgm:prSet>
      <dgm:spPr/>
    </dgm:pt>
    <dgm:pt modelId="{2E05ABAA-E480-485A-91B0-75D521C8EA1F}" type="pres">
      <dgm:prSet presAssocID="{B9F775E8-84FB-4F1A-B57C-826291A1C97C}" presName="downArrow" presStyleLbl="node1" presStyleIdx="1" presStyleCnt="2" custScaleX="73594" custScaleY="102328" custLinFactNeighborX="14460" custLinFactNeighborY="-11454"/>
      <dgm:spPr>
        <a:gradFill flip="none" rotWithShape="0">
          <a:gsLst>
            <a:gs pos="14000">
              <a:srgbClr val="C00000"/>
            </a:gs>
            <a:gs pos="73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F0C97E9-5BB6-4031-AEED-9342D7416506}" type="pres">
      <dgm:prSet presAssocID="{B9F775E8-84FB-4F1A-B57C-826291A1C97C}" presName="downArrowText" presStyleLbl="revTx" presStyleIdx="1" presStyleCnt="2" custLinFactNeighborX="-8165" custLinFactNeighborY="-56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EF2E01-40BE-4EF1-A599-78D6C427C7A7}" type="presOf" srcId="{B9F775E8-84FB-4F1A-B57C-826291A1C97C}" destId="{EF0C97E9-5BB6-4031-AEED-9342D7416506}" srcOrd="0" destOrd="0" presId="urn:microsoft.com/office/officeart/2005/8/layout/arrow4"/>
    <dgm:cxn modelId="{C6BAC50A-E3AB-4601-9E6F-8B886CAEE9D9}" type="presOf" srcId="{A6F2EBEF-89B2-4EA3-8766-19951C1634AF}" destId="{119C1742-70C0-4D3D-807A-71A60426FDB7}" srcOrd="0" destOrd="0" presId="urn:microsoft.com/office/officeart/2005/8/layout/arrow4"/>
    <dgm:cxn modelId="{C25F3C6C-1BD0-4F54-ADFB-AAB90C61CA00}" srcId="{A6F2EBEF-89B2-4EA3-8766-19951C1634AF}" destId="{B9F775E8-84FB-4F1A-B57C-826291A1C97C}" srcOrd="1" destOrd="0" parTransId="{F1693077-A702-4F74-A1CF-CE03351B3318}" sibTransId="{DD8FD0F4-0189-4432-85F7-045D7BF45B9D}"/>
    <dgm:cxn modelId="{C9726447-3974-4B1B-821A-DA6D0CA8B98A}" type="presOf" srcId="{BFBE6170-A949-4B8F-8918-1463F121A3F9}" destId="{6D48062C-0399-4959-BF43-CED6A22BC63D}" srcOrd="0" destOrd="0" presId="urn:microsoft.com/office/officeart/2005/8/layout/arrow4"/>
    <dgm:cxn modelId="{D5F4C7F5-161E-4CA3-8065-05CFD92E99DB}" srcId="{A6F2EBEF-89B2-4EA3-8766-19951C1634AF}" destId="{BFBE6170-A949-4B8F-8918-1463F121A3F9}" srcOrd="0" destOrd="0" parTransId="{50C10298-136C-4249-85E2-B7B556F6AF6B}" sibTransId="{56C39A1A-E12A-49CA-81FE-198660A0043C}"/>
    <dgm:cxn modelId="{01F39DE7-386B-4286-A599-F64EADA615B7}" type="presParOf" srcId="{119C1742-70C0-4D3D-807A-71A60426FDB7}" destId="{383421C8-5B7A-48C9-88F5-EF202679F8F0}" srcOrd="0" destOrd="0" presId="urn:microsoft.com/office/officeart/2005/8/layout/arrow4"/>
    <dgm:cxn modelId="{229A0D28-E0DD-47A1-91A7-FD31B179A3F4}" type="presParOf" srcId="{119C1742-70C0-4D3D-807A-71A60426FDB7}" destId="{6D48062C-0399-4959-BF43-CED6A22BC63D}" srcOrd="1" destOrd="0" presId="urn:microsoft.com/office/officeart/2005/8/layout/arrow4"/>
    <dgm:cxn modelId="{8060E6AC-BBC3-4764-92AD-2AB6EDFC7180}" type="presParOf" srcId="{119C1742-70C0-4D3D-807A-71A60426FDB7}" destId="{2E05ABAA-E480-485A-91B0-75D521C8EA1F}" srcOrd="2" destOrd="0" presId="urn:microsoft.com/office/officeart/2005/8/layout/arrow4"/>
    <dgm:cxn modelId="{E83E76C7-EBA4-429A-9F58-016094E4C4EB}" type="presParOf" srcId="{119C1742-70C0-4D3D-807A-71A60426FDB7}" destId="{EF0C97E9-5BB6-4031-AEED-9342D741650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C7F7C-004F-43E5-95F9-9D2EF4B3A20F}">
      <dsp:nvSpPr>
        <dsp:cNvPr id="0" name=""/>
        <dsp:cNvSpPr/>
      </dsp:nvSpPr>
      <dsp:spPr>
        <a:xfrm>
          <a:off x="470794" y="864087"/>
          <a:ext cx="1769110" cy="88652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Glicerina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1,2,3-propanotriol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071" y="907364"/>
        <a:ext cx="1682556" cy="799973"/>
      </dsp:txXfrm>
    </dsp:sp>
    <dsp:sp modelId="{EF0B3A93-6248-4B22-9F9D-EBE8F2865C35}">
      <dsp:nvSpPr>
        <dsp:cNvPr id="0" name=""/>
        <dsp:cNvSpPr/>
      </dsp:nvSpPr>
      <dsp:spPr>
        <a:xfrm rot="20555242">
          <a:off x="2205154" y="803002"/>
          <a:ext cx="15166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6664" y="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F02D418C-0D8C-4999-BCEB-D56CF4E06030}">
      <dsp:nvSpPr>
        <dsp:cNvPr id="0" name=""/>
        <dsp:cNvSpPr/>
      </dsp:nvSpPr>
      <dsp:spPr>
        <a:xfrm>
          <a:off x="3605396" y="144015"/>
          <a:ext cx="1540967" cy="432055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Cosméticos</a:t>
          </a:r>
          <a:endParaRPr lang="pt-B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6487" y="165106"/>
        <a:ext cx="1498785" cy="389873"/>
      </dsp:txXfrm>
    </dsp:sp>
    <dsp:sp modelId="{DE353FD7-A6FC-4FD7-AB54-48CF10043B9F}">
      <dsp:nvSpPr>
        <dsp:cNvPr id="0" name=""/>
        <dsp:cNvSpPr/>
      </dsp:nvSpPr>
      <dsp:spPr>
        <a:xfrm rot="582280">
          <a:off x="2222430" y="1664473"/>
          <a:ext cx="24422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2292" y="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7300B9E2-1433-43CB-89E8-0560F9C8E537}">
      <dsp:nvSpPr>
        <dsp:cNvPr id="0" name=""/>
        <dsp:cNvSpPr/>
      </dsp:nvSpPr>
      <dsp:spPr>
        <a:xfrm>
          <a:off x="4647247" y="1728195"/>
          <a:ext cx="1295704" cy="505841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Fármacos</a:t>
          </a:r>
          <a:endParaRPr lang="pt-BR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1940" y="1752888"/>
        <a:ext cx="1246318" cy="456455"/>
      </dsp:txXfrm>
    </dsp:sp>
    <dsp:sp modelId="{0340BD21-F6A5-4060-9F1E-C7FDF08431D7}">
      <dsp:nvSpPr>
        <dsp:cNvPr id="0" name=""/>
        <dsp:cNvSpPr/>
      </dsp:nvSpPr>
      <dsp:spPr>
        <a:xfrm rot="21309004">
          <a:off x="2235264" y="1122704"/>
          <a:ext cx="25924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484" y="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65913B13-E386-4C1D-9E7C-2B4C6FDA5F57}">
      <dsp:nvSpPr>
        <dsp:cNvPr id="0" name=""/>
        <dsp:cNvSpPr/>
      </dsp:nvSpPr>
      <dsp:spPr>
        <a:xfrm>
          <a:off x="4823107" y="735087"/>
          <a:ext cx="1264292" cy="448773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Alimentos</a:t>
          </a:r>
          <a:endParaRPr lang="pt-B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5014" y="756994"/>
        <a:ext cx="1220478" cy="404959"/>
      </dsp:txXfrm>
    </dsp:sp>
    <dsp:sp modelId="{C8293E76-930A-4CB2-8331-133ECF85C4D6}">
      <dsp:nvSpPr>
        <dsp:cNvPr id="0" name=""/>
        <dsp:cNvSpPr/>
      </dsp:nvSpPr>
      <dsp:spPr>
        <a:xfrm rot="1723791">
          <a:off x="2030284" y="2272681"/>
          <a:ext cx="21721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2197" y="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8B53A735-91CB-4170-A8AB-DE2301F313B8}">
      <dsp:nvSpPr>
        <dsp:cNvPr id="0" name=""/>
        <dsp:cNvSpPr/>
      </dsp:nvSpPr>
      <dsp:spPr>
        <a:xfrm>
          <a:off x="3620293" y="2794747"/>
          <a:ext cx="1808592" cy="499716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Anticongelante</a:t>
          </a:r>
          <a:endParaRPr lang="pt-B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4687" y="2819141"/>
        <a:ext cx="1759804" cy="450928"/>
      </dsp:txXfrm>
    </dsp:sp>
    <dsp:sp modelId="{FC3F7C8C-FBD8-436B-ACF6-79FEF48119F2}">
      <dsp:nvSpPr>
        <dsp:cNvPr id="0" name=""/>
        <dsp:cNvSpPr/>
      </dsp:nvSpPr>
      <dsp:spPr>
        <a:xfrm rot="2922364">
          <a:off x="1309749" y="2711515"/>
          <a:ext cx="25578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7850" y="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2D8F9033-2ABD-43ED-A967-90975C5F2586}">
      <dsp:nvSpPr>
        <dsp:cNvPr id="0" name=""/>
        <dsp:cNvSpPr/>
      </dsp:nvSpPr>
      <dsp:spPr>
        <a:xfrm>
          <a:off x="2911697" y="3672415"/>
          <a:ext cx="1464180" cy="480731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Lubrificante</a:t>
          </a:r>
          <a:endParaRPr lang="pt-B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5164" y="3695882"/>
        <a:ext cx="1417246" cy="433797"/>
      </dsp:txXfrm>
    </dsp:sp>
    <dsp:sp modelId="{65CD7CD6-B608-433B-8D45-70F6FD10BF54}">
      <dsp:nvSpPr>
        <dsp:cNvPr id="0" name=""/>
        <dsp:cNvSpPr/>
      </dsp:nvSpPr>
      <dsp:spPr>
        <a:xfrm rot="4636724">
          <a:off x="485785" y="2963540"/>
          <a:ext cx="24868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6896" y="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6F5FBCD5-6A5E-4C39-B096-6DE25FB29D5B}">
      <dsp:nvSpPr>
        <dsp:cNvPr id="0" name=""/>
        <dsp:cNvSpPr/>
      </dsp:nvSpPr>
      <dsp:spPr>
        <a:xfrm>
          <a:off x="1334871" y="4176465"/>
          <a:ext cx="1419267" cy="367254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Tabaco</a:t>
          </a:r>
          <a:endParaRPr lang="pt-BR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2799" y="4194393"/>
        <a:ext cx="1383411" cy="331398"/>
      </dsp:txXfrm>
    </dsp:sp>
    <dsp:sp modelId="{AE9D8E9B-671E-4220-AD90-AA7C43D4E831}">
      <dsp:nvSpPr>
        <dsp:cNvPr id="0" name=""/>
        <dsp:cNvSpPr/>
      </dsp:nvSpPr>
      <dsp:spPr>
        <a:xfrm rot="6172918">
          <a:off x="184019" y="2603498"/>
          <a:ext cx="17498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9805" y="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E5878654-8628-4CB0-82FC-4363CEB0B917}">
      <dsp:nvSpPr>
        <dsp:cNvPr id="0" name=""/>
        <dsp:cNvSpPr/>
      </dsp:nvSpPr>
      <dsp:spPr>
        <a:xfrm>
          <a:off x="0" y="3456381"/>
          <a:ext cx="1634688" cy="40686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Indústria têxtil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61" y="3476242"/>
        <a:ext cx="1594966" cy="367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421C8-5B7A-48C9-88F5-EF202679F8F0}">
      <dsp:nvSpPr>
        <dsp:cNvPr id="0" name=""/>
        <dsp:cNvSpPr/>
      </dsp:nvSpPr>
      <dsp:spPr>
        <a:xfrm>
          <a:off x="91178" y="144009"/>
          <a:ext cx="901545" cy="1251681"/>
        </a:xfrm>
        <a:prstGeom prst="upArrow">
          <a:avLst/>
        </a:prstGeom>
        <a:gradFill flip="none" rotWithShape="0">
          <a:gsLst>
            <a:gs pos="8000">
              <a:srgbClr val="00B050"/>
            </a:gs>
            <a:gs pos="80000">
              <a:srgbClr val="92D050">
                <a:tint val="44500"/>
                <a:satMod val="160000"/>
                <a:lumMod val="100000"/>
              </a:srgbClr>
            </a:gs>
          </a:gsLst>
          <a:lin ang="5400000" scaled="0"/>
          <a:tileRect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48062C-0399-4959-BF43-CED6A22BC63D}">
      <dsp:nvSpPr>
        <dsp:cNvPr id="0" name=""/>
        <dsp:cNvSpPr/>
      </dsp:nvSpPr>
      <dsp:spPr>
        <a:xfrm>
          <a:off x="1162877" y="222829"/>
          <a:ext cx="2098304" cy="119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0" rIns="305816" bIns="305816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b="1" kern="1200" cap="none" spc="0" dirty="0" smtClean="0">
              <a:ln w="31550" cmpd="sng">
                <a:noFill/>
                <a:prstDash val="solid"/>
              </a:ln>
              <a:solidFill>
                <a:schemeClr val="tx1"/>
              </a:solidFill>
              <a:effectLst/>
            </a:rPr>
            <a:t>Oferta</a:t>
          </a:r>
          <a:endParaRPr lang="pt-BR" sz="4300" b="1" kern="1200" cap="none" spc="0" dirty="0">
            <a:ln w="31550" cmpd="sng">
              <a:noFill/>
              <a:prstDash val="solid"/>
            </a:ln>
            <a:solidFill>
              <a:schemeClr val="tx1"/>
            </a:solidFill>
            <a:effectLst/>
          </a:endParaRPr>
        </a:p>
      </dsp:txBody>
      <dsp:txXfrm>
        <a:off x="1162877" y="222829"/>
        <a:ext cx="2098304" cy="1196590"/>
      </dsp:txXfrm>
    </dsp:sp>
    <dsp:sp modelId="{2E05ABAA-E480-485A-91B0-75D521C8EA1F}">
      <dsp:nvSpPr>
        <dsp:cNvPr id="0" name=""/>
        <dsp:cNvSpPr/>
      </dsp:nvSpPr>
      <dsp:spPr>
        <a:xfrm>
          <a:off x="631325" y="1152128"/>
          <a:ext cx="909990" cy="1224446"/>
        </a:xfrm>
        <a:prstGeom prst="downArrow">
          <a:avLst/>
        </a:prstGeom>
        <a:gradFill flip="none" rotWithShape="0">
          <a:gsLst>
            <a:gs pos="14000">
              <a:srgbClr val="C00000"/>
            </a:gs>
            <a:gs pos="73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0C97E9-5BB6-4031-AEED-9342D7416506}">
      <dsp:nvSpPr>
        <dsp:cNvPr id="0" name=""/>
        <dsp:cNvSpPr/>
      </dsp:nvSpPr>
      <dsp:spPr>
        <a:xfrm>
          <a:off x="1391541" y="1296305"/>
          <a:ext cx="2098304" cy="119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0" rIns="305816" bIns="305816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b="1" kern="1200" cap="none" spc="0" dirty="0" smtClean="0">
              <a:ln w="31550" cmpd="sng">
                <a:noFill/>
                <a:prstDash val="solid"/>
              </a:ln>
              <a:solidFill>
                <a:schemeClr val="tx1"/>
              </a:solidFill>
              <a:effectLst/>
            </a:rPr>
            <a:t>Preço</a:t>
          </a:r>
          <a:endParaRPr lang="pt-BR" sz="4300" b="1" kern="1200" cap="none" spc="0" dirty="0">
            <a:ln w="31550" cmpd="sng">
              <a:noFill/>
              <a:prstDash val="solid"/>
            </a:ln>
            <a:solidFill>
              <a:schemeClr val="tx1"/>
            </a:solidFill>
            <a:effectLst/>
          </a:endParaRPr>
        </a:p>
      </dsp:txBody>
      <dsp:txXfrm>
        <a:off x="1391541" y="1296305"/>
        <a:ext cx="2098304" cy="1196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69D8-B8E2-406E-A20E-CD8449042A04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5BEC-7026-4506-87CA-F5A835B1AC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5573-6320-4851-ABEB-0A507D70ABB7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CBE0-83CF-452B-A7A6-E9D7E95469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597A-A8FC-4A32-8D7A-5D991F6E4F25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8B13-A5A2-4A00-8400-2AAC56922A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0272-69DD-4832-B326-FAF658CEA88D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0FE8-0459-4067-978C-B708845107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A32-23C0-4D04-B125-B85F2EE3A153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3DB8-F54F-4D03-BA37-44F7F63FFB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C766-F8C3-44E6-A10E-BB8D160DE47B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3E1A-21D0-4DDC-BA6F-DB8DB1405B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DE9F-059A-4D6C-BB17-3C70E1825ABA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5722-32AA-4721-B32A-35D059D35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846-AEFF-4A38-85B1-3AF2156A670A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140F-738D-4C2C-8D84-81C963CB57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D3AE-F726-4694-96FA-B8AA5E9089FE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7713-0C07-401C-B21E-CE4943FE4F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5183-D0DD-4933-AF8A-8BA579461B98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05D5-3D06-47E7-A97A-945C2C6B56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B6C83-78FD-44CA-8DDD-D37BFBB92402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B113C-83F3-46D2-B389-A80577D6BF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15900" y="4097734"/>
            <a:ext cx="6877050" cy="987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Verdana" pitchFamily="32" charset="0"/>
              <a:buChar char="•"/>
              <a:defRPr/>
            </a:pPr>
            <a:r>
              <a:rPr lang="pt-BR" b="1" kern="0" dirty="0" smtClean="0">
                <a:latin typeface="Arial" pitchFamily="34" charset="0"/>
                <a:cs typeface="Arial" pitchFamily="34" charset="0"/>
              </a:rPr>
              <a:t>Renata Rodrigues Santos </a:t>
            </a:r>
            <a:r>
              <a:rPr lang="pt-BR" b="1" kern="0" dirty="0" err="1" smtClean="0">
                <a:latin typeface="Arial" pitchFamily="34" charset="0"/>
                <a:cs typeface="Arial" pitchFamily="34" charset="0"/>
              </a:rPr>
              <a:t>Valois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kern="0" dirty="0">
                <a:latin typeface="Arial" pitchFamily="34" charset="0"/>
                <a:cs typeface="Arial" pitchFamily="34" charset="0"/>
              </a:rPr>
              <a:t>(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GRA)</a:t>
            </a:r>
            <a:endParaRPr lang="pt-BR" b="1" kern="0" dirty="0"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Verdana" pitchFamily="32" charset="0"/>
              <a:buChar char="•"/>
              <a:defRPr/>
            </a:pPr>
            <a:r>
              <a:rPr lang="pt-BR" b="1" kern="0" dirty="0">
                <a:latin typeface="Arial" pitchFamily="34" charset="0"/>
                <a:cs typeface="Arial" pitchFamily="34" charset="0"/>
              </a:rPr>
              <a:t> Orientador: Prof.  Dr. </a:t>
            </a:r>
            <a:r>
              <a:rPr lang="pt-BR" b="1" kern="0" dirty="0" err="1" smtClean="0">
                <a:latin typeface="Arial" pitchFamily="34" charset="0"/>
                <a:cs typeface="Arial" pitchFamily="34" charset="0"/>
              </a:rPr>
              <a:t>Adeilton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 Pereira Maciel</a:t>
            </a:r>
            <a:endParaRPr lang="pt-BR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24396" y="2075364"/>
            <a:ext cx="8497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806700" algn="ctr"/>
                <a:tab pos="5611813" algn="r"/>
              </a:tabLst>
            </a:pPr>
            <a:r>
              <a:rPr lang="pt-BR" sz="3200" b="1" i="1" dirty="0">
                <a:cs typeface="Times New Roman" pitchFamily="18" charset="0"/>
              </a:rPr>
              <a:t>Preparação de Catalisadores Heterogêneos para </a:t>
            </a:r>
            <a:r>
              <a:rPr lang="pt-BR" sz="3200" b="1" i="1" dirty="0" smtClean="0">
                <a:cs typeface="Times New Roman" pitchFamily="18" charset="0"/>
              </a:rPr>
              <a:t>Reação de </a:t>
            </a:r>
            <a:r>
              <a:rPr lang="pt-BR" sz="3200" b="1" i="1" dirty="0">
                <a:cs typeface="Times New Roman" pitchFamily="18" charset="0"/>
              </a:rPr>
              <a:t>Conversão da Glicerina em Éteres</a:t>
            </a:r>
          </a:p>
        </p:txBody>
      </p:sp>
      <p:sp>
        <p:nvSpPr>
          <p:cNvPr id="3076" name="CaixaDeTexto 17"/>
          <p:cNvSpPr txBox="1">
            <a:spLocks noChangeArrowheads="1"/>
          </p:cNvSpPr>
          <p:nvPr/>
        </p:nvSpPr>
        <p:spPr bwMode="auto">
          <a:xfrm>
            <a:off x="179388" y="6453188"/>
            <a:ext cx="856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latin typeface="Calibri" pitchFamily="34" charset="0"/>
              </a:rPr>
              <a:t>Reunião Anual de Avaliação dos </a:t>
            </a:r>
            <a:r>
              <a:rPr lang="pt-BR" dirty="0" err="1" smtClean="0">
                <a:latin typeface="Calibri" pitchFamily="34" charset="0"/>
              </a:rPr>
              <a:t>PRH´s</a:t>
            </a:r>
            <a:r>
              <a:rPr lang="pt-BR" dirty="0" smtClean="0">
                <a:latin typeface="Calibri" pitchFamily="34" charset="0"/>
              </a:rPr>
              <a:t> N-NE 2012, Natal/RN</a:t>
            </a:r>
            <a:r>
              <a:rPr lang="pt-BR" dirty="0">
                <a:latin typeface="Calibri" pitchFamily="34" charset="0"/>
              </a:rPr>
              <a:t>, </a:t>
            </a:r>
            <a:r>
              <a:rPr lang="pt-BR" dirty="0" smtClean="0">
                <a:latin typeface="Calibri" pitchFamily="34" charset="0"/>
              </a:rPr>
              <a:t>10 </a:t>
            </a:r>
            <a:r>
              <a:rPr lang="pt-BR" dirty="0">
                <a:latin typeface="Calibri" pitchFamily="34" charset="0"/>
              </a:rPr>
              <a:t>e </a:t>
            </a:r>
            <a:r>
              <a:rPr lang="pt-BR" dirty="0" smtClean="0">
                <a:latin typeface="Calibri" pitchFamily="34" charset="0"/>
              </a:rPr>
              <a:t>11 </a:t>
            </a:r>
            <a:r>
              <a:rPr lang="pt-BR" dirty="0">
                <a:latin typeface="Calibri" pitchFamily="34" charset="0"/>
              </a:rPr>
              <a:t>de </a:t>
            </a:r>
            <a:r>
              <a:rPr lang="pt-BR" dirty="0" smtClean="0">
                <a:latin typeface="Calibri" pitchFamily="34" charset="0"/>
              </a:rPr>
              <a:t>Outubro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164178" y="71414"/>
            <a:ext cx="8818324" cy="85551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081" name="Imagem 8" descr="logoANP_h_fundobranco_c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407" y="59140"/>
            <a:ext cx="16621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Imagem 9" descr="PR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182" y="58346"/>
            <a:ext cx="1673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Imagem 10" descr="cabeçalho RAA 2010-ok.jpg"/>
          <p:cNvPicPr>
            <a:picLocks noChangeAspect="1"/>
          </p:cNvPicPr>
          <p:nvPr/>
        </p:nvPicPr>
        <p:blipFill>
          <a:blip r:embed="rId4" cstate="print"/>
          <a:srcRect l="20262" t="7106" r="64133" b="5139"/>
          <a:stretch>
            <a:fillRect/>
          </a:stretch>
        </p:blipFill>
        <p:spPr bwMode="auto">
          <a:xfrm>
            <a:off x="2844057" y="58346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fin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9777" y="58708"/>
            <a:ext cx="1183644" cy="720000"/>
          </a:xfrm>
          <a:prstGeom prst="rect">
            <a:avLst/>
          </a:prstGeom>
        </p:spPr>
      </p:pic>
      <p:pic>
        <p:nvPicPr>
          <p:cNvPr id="12" name="Imagem 11" descr="logo_raa_2012_sem_UFRN_b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331" y="4708"/>
            <a:ext cx="1118807" cy="828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CaixaDeTexto 2"/>
          <p:cNvSpPr txBox="1">
            <a:spLocks noChangeArrowheads="1"/>
          </p:cNvSpPr>
          <p:nvPr/>
        </p:nvSpPr>
        <p:spPr bwMode="auto">
          <a:xfrm>
            <a:off x="2072595" y="1428736"/>
            <a:ext cx="5032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/>
              <a:t>FTIR do PEAD </a:t>
            </a:r>
            <a:r>
              <a:rPr lang="pt-BR" b="1" dirty="0"/>
              <a:t>antes e depois da sulfonação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50825" y="101600"/>
            <a:ext cx="61928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Resultados Obtidos:</a:t>
            </a:r>
          </a:p>
        </p:txBody>
      </p:sp>
      <p:pic>
        <p:nvPicPr>
          <p:cNvPr id="11" name="Imagem 10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235786" y="5000739"/>
            <a:ext cx="400110" cy="1564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400" dirty="0" smtClean="0"/>
              <a:t>ᶹ</a:t>
            </a:r>
            <a:endParaRPr lang="pt-BR" sz="1400" dirty="0"/>
          </a:p>
        </p:txBody>
      </p:sp>
      <p:grpSp>
        <p:nvGrpSpPr>
          <p:cNvPr id="3" name="Grupo 2"/>
          <p:cNvGrpSpPr/>
          <p:nvPr/>
        </p:nvGrpSpPr>
        <p:grpSpPr>
          <a:xfrm>
            <a:off x="1890387" y="1916832"/>
            <a:ext cx="5396563" cy="4094172"/>
            <a:chOff x="1857356" y="2071678"/>
            <a:chExt cx="5396563" cy="4094172"/>
          </a:xfrm>
        </p:grpSpPr>
        <p:pic>
          <p:nvPicPr>
            <p:cNvPr id="8200" name="Picture 2" descr="J:\Pasta Backup\Documentos\PRH-39\Arquivos Origin\Catalisador sulfonad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2" t="18649" r="12076" b="4538"/>
            <a:stretch>
              <a:fillRect/>
            </a:stretch>
          </p:blipFill>
          <p:spPr bwMode="auto">
            <a:xfrm>
              <a:off x="1857356" y="2071678"/>
              <a:ext cx="5396563" cy="409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o 13"/>
            <p:cNvGrpSpPr/>
            <p:nvPr/>
          </p:nvGrpSpPr>
          <p:grpSpPr>
            <a:xfrm>
              <a:off x="3861324" y="4041497"/>
              <a:ext cx="400110" cy="688716"/>
              <a:chOff x="4860032" y="1806479"/>
              <a:chExt cx="400110" cy="688716"/>
            </a:xfrm>
          </p:grpSpPr>
          <p:sp>
            <p:nvSpPr>
              <p:cNvPr id="15" name="CaixaDeTexto 14"/>
              <p:cNvSpPr txBox="1"/>
              <p:nvPr/>
            </p:nvSpPr>
            <p:spPr>
              <a:xfrm>
                <a:off x="4860032" y="1806479"/>
                <a:ext cx="353943" cy="622927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pt-BR" sz="1100" dirty="0" smtClean="0"/>
                  <a:t>(–SO</a:t>
                </a:r>
                <a:r>
                  <a:rPr lang="pt-BR" sz="1100" baseline="-25000" dirty="0" smtClean="0"/>
                  <a:t>3</a:t>
                </a:r>
                <a:r>
                  <a:rPr lang="pt-BR" sz="1100" dirty="0" smtClean="0"/>
                  <a:t>H)</a:t>
                </a:r>
                <a:endParaRPr lang="pt-BR" sz="1100" dirty="0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4860032" y="2338742"/>
                <a:ext cx="400110" cy="156453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pt-BR" sz="1400" dirty="0" smtClean="0"/>
                  <a:t>ᶹ</a:t>
                </a:r>
                <a:endParaRPr lang="pt-BR" sz="1400" dirty="0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5940152" y="3327823"/>
              <a:ext cx="400110" cy="533225"/>
              <a:chOff x="4860032" y="1961970"/>
              <a:chExt cx="400110" cy="533225"/>
            </a:xfrm>
          </p:grpSpPr>
          <p:sp>
            <p:nvSpPr>
              <p:cNvPr id="18" name="CaixaDeTexto 17"/>
              <p:cNvSpPr txBox="1"/>
              <p:nvPr/>
            </p:nvSpPr>
            <p:spPr>
              <a:xfrm>
                <a:off x="4860032" y="1961970"/>
                <a:ext cx="353943" cy="467436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pt-BR" sz="1100" dirty="0" smtClean="0"/>
                  <a:t>(S–O)</a:t>
                </a:r>
                <a:endParaRPr lang="pt-BR" sz="1100" dirty="0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4860032" y="2338742"/>
                <a:ext cx="400110" cy="156453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pt-BR" sz="1400" dirty="0" smtClean="0"/>
                  <a:t>ᶹ</a:t>
                </a:r>
                <a:endParaRPr lang="pt-BR" sz="1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tângulo 1"/>
                <p:cNvSpPr/>
                <p:nvPr/>
              </p:nvSpPr>
              <p:spPr>
                <a:xfrm>
                  <a:off x="3203848" y="4411083"/>
                  <a:ext cx="400110" cy="651781"/>
                </a:xfrm>
                <a:prstGeom prst="rect">
                  <a:avLst/>
                </a:prstGeom>
              </p:spPr>
              <p:txBody>
                <a:bodyPr vert="vert270"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sz="1200" b="0" i="0" smtClean="0">
                              <a:latin typeface="Cambria Math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pt-BR" sz="1200">
                              <a:latin typeface="Cambria Math"/>
                            </a:rPr>
                            <m:t>SO</m:t>
                          </m:r>
                        </m:e>
                        <m:sub>
                          <m:r>
                            <a:rPr lang="pt-BR" sz="120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pt-BR" sz="1200" i="1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pt-BR" sz="12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pt-BR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2" name="Retângulo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4411083"/>
                  <a:ext cx="400110" cy="65178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CaixaDeTexto 19"/>
          <p:cNvSpPr txBox="1"/>
          <p:nvPr/>
        </p:nvSpPr>
        <p:spPr>
          <a:xfrm>
            <a:off x="3271152" y="4829791"/>
            <a:ext cx="400110" cy="1564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400" dirty="0" smtClean="0"/>
              <a:t>ᶹ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42329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ata\Desktop\Eterificaçã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20797" r="12903" b="4582"/>
          <a:stretch/>
        </p:blipFill>
        <p:spPr bwMode="auto">
          <a:xfrm>
            <a:off x="1475656" y="1700808"/>
            <a:ext cx="6282152" cy="45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250825" y="101600"/>
            <a:ext cx="61928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Resultados Obtidos:</a:t>
            </a:r>
          </a:p>
        </p:txBody>
      </p:sp>
      <p:pic>
        <p:nvPicPr>
          <p:cNvPr id="15" name="Imagem 14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1444218" y="1403484"/>
            <a:ext cx="6288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/>
              <a:t>FTIR dos produtos da reação de </a:t>
            </a:r>
            <a:r>
              <a:rPr lang="pt-BR" b="1" dirty="0" err="1" smtClean="0"/>
              <a:t>eterificação</a:t>
            </a:r>
            <a:r>
              <a:rPr lang="pt-BR" b="1" dirty="0" smtClean="0"/>
              <a:t> do glicerol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012160" y="2132856"/>
            <a:ext cx="353943" cy="7511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100" dirty="0" smtClean="0"/>
              <a:t>(</a:t>
            </a:r>
            <a:r>
              <a:rPr lang="pt-BR" sz="1100" dirty="0" err="1" smtClean="0"/>
              <a:t>C</a:t>
            </a:r>
            <a:r>
              <a:rPr lang="pt-BR" sz="1100" baseline="-25000" dirty="0" err="1" smtClean="0"/>
              <a:t>tBu</a:t>
            </a:r>
            <a:r>
              <a:rPr lang="pt-BR" sz="1100" dirty="0" smtClean="0"/>
              <a:t>–</a:t>
            </a:r>
            <a:r>
              <a:rPr lang="pt-BR" sz="1100" dirty="0" err="1" smtClean="0"/>
              <a:t>C</a:t>
            </a:r>
            <a:r>
              <a:rPr lang="pt-BR" sz="1100" baseline="-25000" dirty="0" err="1" smtClean="0"/>
              <a:t>tBu</a:t>
            </a:r>
            <a:r>
              <a:rPr lang="pt-BR" sz="1100" dirty="0" smtClean="0"/>
              <a:t>)</a:t>
            </a:r>
            <a:endParaRPr lang="pt-BR" sz="11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012160" y="2793360"/>
            <a:ext cx="400110" cy="1564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400" dirty="0" smtClean="0"/>
              <a:t>ᶹ</a:t>
            </a:r>
            <a:endParaRPr lang="pt-BR" sz="1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796136" y="2276872"/>
            <a:ext cx="353943" cy="4754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100" dirty="0" smtClean="0"/>
              <a:t>(C–O)</a:t>
            </a:r>
            <a:endParaRPr lang="pt-BR" sz="11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796136" y="2661659"/>
            <a:ext cx="400110" cy="1564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400" dirty="0" smtClean="0"/>
              <a:t>ᶹ</a:t>
            </a:r>
            <a:endParaRPr lang="pt-BR" sz="1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076056" y="2243149"/>
            <a:ext cx="353943" cy="65659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100" dirty="0" smtClean="0"/>
              <a:t>(C–O–C)</a:t>
            </a:r>
            <a:endParaRPr lang="pt-BR" sz="11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076056" y="2809075"/>
            <a:ext cx="400110" cy="1564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400" dirty="0" smtClean="0"/>
              <a:t>ᶹ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55768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50825" y="101600"/>
            <a:ext cx="61928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Resultados Obtidos:</a:t>
            </a:r>
          </a:p>
        </p:txBody>
      </p:sp>
      <p:pic>
        <p:nvPicPr>
          <p:cNvPr id="11" name="Imagem 10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1743148" y="2396487"/>
            <a:ext cx="5691041" cy="4092585"/>
            <a:chOff x="1500166" y="2122497"/>
            <a:chExt cx="5691041" cy="4092585"/>
          </a:xfrm>
        </p:grpSpPr>
        <p:pic>
          <p:nvPicPr>
            <p:cNvPr id="10248" name="Picture 2" descr="J:\Pasta Backup\Documentos\PRH-39\Arquivos Origin\Todos GC-M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4"/>
            <a:stretch>
              <a:fillRect/>
            </a:stretch>
          </p:blipFill>
          <p:spPr bwMode="auto">
            <a:xfrm>
              <a:off x="1500166" y="2122497"/>
              <a:ext cx="5691041" cy="409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4238284" y="3659066"/>
              <a:ext cx="19623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>
                  <a:solidFill>
                    <a:srgbClr val="0070C0"/>
                  </a:solidFill>
                </a:rPr>
                <a:t>3-terc-butóxi-propan-1,2-diol</a:t>
              </a:r>
              <a:endParaRPr lang="pt-BR" sz="11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107379" y="1214422"/>
            <a:ext cx="9001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 err="1" smtClean="0"/>
              <a:t>Cromatogramas</a:t>
            </a:r>
            <a:r>
              <a:rPr lang="pt-BR" b="1" dirty="0" smtClean="0"/>
              <a:t> dos produtos das reações nos tempos de 16h com o catalisador (b) e sem catalisador (e), 4h (c) e 3h (d) e do padrão de mono-éter (a)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07" y="2893715"/>
            <a:ext cx="1235714" cy="99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047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50825" y="101600"/>
            <a:ext cx="61928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Resultados Obtidos:</a:t>
            </a:r>
          </a:p>
        </p:txBody>
      </p:sp>
      <p:pic>
        <p:nvPicPr>
          <p:cNvPr id="11" name="Imagem 10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214282" y="1196752"/>
            <a:ext cx="87899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 smtClean="0"/>
              <a:t>Espectro de massa referente à substância presente no pico de maior intensidade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8343" y="1916832"/>
            <a:ext cx="6720041" cy="434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74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CaixaDeTexto 2"/>
          <p:cNvSpPr txBox="1">
            <a:spLocks noChangeArrowheads="1"/>
          </p:cNvSpPr>
          <p:nvPr/>
        </p:nvSpPr>
        <p:spPr bwMode="auto">
          <a:xfrm>
            <a:off x="0" y="1142984"/>
            <a:ext cx="917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 smtClean="0"/>
              <a:t> </a:t>
            </a:r>
            <a:r>
              <a:rPr lang="pt-BR" b="1" dirty="0"/>
              <a:t>Proposta de fragmentação para o </a:t>
            </a:r>
            <a:r>
              <a:rPr lang="pt-BR" b="1" dirty="0" smtClean="0"/>
              <a:t>3-terc-butóxi-propan-1,2-diol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50825" y="101600"/>
            <a:ext cx="61928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Resultados Obtidos:</a:t>
            </a:r>
          </a:p>
        </p:txBody>
      </p:sp>
      <p:pic>
        <p:nvPicPr>
          <p:cNvPr id="11" name="Imagem 10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9531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4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50825" y="101600"/>
            <a:ext cx="61928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6. Conclusões:</a:t>
            </a:r>
          </a:p>
        </p:txBody>
      </p:sp>
      <p:pic>
        <p:nvPicPr>
          <p:cNvPr id="11" name="Imagem 10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750" y="1700808"/>
            <a:ext cx="806767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800" dirty="0">
                <a:latin typeface="+mn-lt"/>
              </a:rPr>
              <a:t>A sulfonação do </a:t>
            </a:r>
            <a:r>
              <a:rPr lang="pt-BR" sz="2800" dirty="0" smtClean="0">
                <a:latin typeface="+mn-lt"/>
              </a:rPr>
              <a:t>polietileno de alta densidade </a:t>
            </a:r>
            <a:r>
              <a:rPr lang="pt-BR" sz="2800" dirty="0">
                <a:latin typeface="+mn-lt"/>
              </a:rPr>
              <a:t>com o ácido sulfúrico fumegante se mostrou </a:t>
            </a:r>
            <a:r>
              <a:rPr lang="pt-BR" sz="2800" dirty="0" smtClean="0">
                <a:latin typeface="+mn-lt"/>
              </a:rPr>
              <a:t>eficiente.</a:t>
            </a:r>
            <a:endParaRPr lang="pt-BR" sz="28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+mn-lt"/>
              </a:rPr>
              <a:t>Foi observada conversão de glicerina em éteres na presença do polietileno sulfonado.</a:t>
            </a:r>
            <a:endParaRPr lang="pt-BR" sz="28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800" dirty="0" smtClean="0">
                <a:latin typeface="+mn-lt"/>
              </a:rPr>
              <a:t>O catalisador apresentou </a:t>
            </a:r>
            <a:r>
              <a:rPr lang="pt-BR" sz="2800" dirty="0">
                <a:latin typeface="+mn-lt"/>
              </a:rPr>
              <a:t>maior seletividade ao </a:t>
            </a:r>
            <a:r>
              <a:rPr lang="pt-BR" sz="2800" dirty="0" err="1">
                <a:latin typeface="+mn-lt"/>
              </a:rPr>
              <a:t>mono-éter</a:t>
            </a:r>
            <a:r>
              <a:rPr lang="pt-BR" sz="2800" dirty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163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Agradecimentos: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2" name="Imagem 8" descr="logoANP_h_fundobranco_c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09" y="1648552"/>
            <a:ext cx="2889723" cy="12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9" descr="PR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5876" y="1556792"/>
            <a:ext cx="2930340" cy="126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6" descr="C:\Users\Sinara\AppData\Local\Microsoft\Windows\Temporary Internet Files\Low\Content.IE5\1BVPBTO4\Brasão-UFMA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88" y="3429000"/>
            <a:ext cx="2027768" cy="19493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82" y="1285482"/>
            <a:ext cx="16954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/>
          <p:cNvPicPr/>
          <p:nvPr/>
        </p:nvPicPr>
        <p:blipFill>
          <a:blip r:embed="rId8" cstate="print">
            <a:lum contrast="30000"/>
          </a:blip>
          <a:srcRect l="768" t="14978" r="3366" b="12529"/>
          <a:stretch>
            <a:fillRect/>
          </a:stretch>
        </p:blipFill>
        <p:spPr bwMode="auto">
          <a:xfrm>
            <a:off x="4074107" y="3990140"/>
            <a:ext cx="3378213" cy="102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57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90" y="1558677"/>
            <a:ext cx="59817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1. Motivação/Desafios: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496556670"/>
              </p:ext>
            </p:extLst>
          </p:nvPr>
        </p:nvGraphicFramePr>
        <p:xfrm>
          <a:off x="-108520" y="3429000"/>
          <a:ext cx="5388779" cy="310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01400" y="1037331"/>
            <a:ext cx="8391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Transesterificação de óleos vegetais ou gordura animal </a:t>
            </a:r>
          </a:p>
          <a:p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39952" y="1999873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OH</a:t>
            </a:r>
            <a:r>
              <a:rPr lang="pt-BR" sz="1200" baseline="30000" dirty="0" smtClean="0"/>
              <a:t>–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57" y="3356992"/>
            <a:ext cx="31527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014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1. Motivação/Desafios: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43651575"/>
              </p:ext>
            </p:extLst>
          </p:nvPr>
        </p:nvGraphicFramePr>
        <p:xfrm>
          <a:off x="212792" y="1052736"/>
          <a:ext cx="60874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927344310"/>
              </p:ext>
            </p:extLst>
          </p:nvPr>
        </p:nvGraphicFramePr>
        <p:xfrm>
          <a:off x="5580112" y="4221088"/>
          <a:ext cx="3746972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645865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1. Motivação/Desafios: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23528" y="1052736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Eterificação da glicerina</a:t>
            </a:r>
          </a:p>
          <a:p>
            <a:endParaRPr lang="pt-BR" sz="24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1136966" y="1700808"/>
            <a:ext cx="6768752" cy="4894803"/>
            <a:chOff x="1136966" y="1700808"/>
            <a:chExt cx="6768752" cy="4894803"/>
          </a:xfrm>
        </p:grpSpPr>
        <p:grpSp>
          <p:nvGrpSpPr>
            <p:cNvPr id="4" name="Grupo 3"/>
            <p:cNvGrpSpPr/>
            <p:nvPr/>
          </p:nvGrpSpPr>
          <p:grpSpPr>
            <a:xfrm>
              <a:off x="1136966" y="1700808"/>
              <a:ext cx="6768752" cy="4392488"/>
              <a:chOff x="1259632" y="1950742"/>
              <a:chExt cx="6360001" cy="4862634"/>
            </a:xfrm>
          </p:grpSpPr>
          <p:pic>
            <p:nvPicPr>
              <p:cNvPr id="17" name="Imagem 9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7" b="-1"/>
              <a:stretch/>
            </p:blipFill>
            <p:spPr bwMode="auto">
              <a:xfrm>
                <a:off x="1259632" y="1950742"/>
                <a:ext cx="6360001" cy="4862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CaixaDeTexto 1"/>
              <p:cNvSpPr txBox="1"/>
              <p:nvPr/>
            </p:nvSpPr>
            <p:spPr>
              <a:xfrm>
                <a:off x="4394914" y="3491716"/>
                <a:ext cx="550404" cy="372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“H</a:t>
                </a:r>
                <a:r>
                  <a:rPr lang="pt-BR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+</a:t>
                </a:r>
                <a:r>
                  <a:rPr lang="pt-B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”</a:t>
                </a:r>
                <a:endPara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3" name="CaixaDeTexto 2"/>
            <p:cNvSpPr txBox="1"/>
            <p:nvPr/>
          </p:nvSpPr>
          <p:spPr>
            <a:xfrm>
              <a:off x="4248672" y="5949280"/>
              <a:ext cx="679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</a:t>
              </a:r>
            </a:p>
            <a:p>
              <a:pPr algn="ctr"/>
              <a:r>
                <a:rPr lang="pt-B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</a:t>
              </a:r>
              <a:r>
                <a:rPr lang="pt-BR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lang="pt-B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02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riemhild.uft.uni-bremen.de/nop/img/chents/large/310_en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2" t="19135" r="16224" b="18397"/>
          <a:stretch/>
        </p:blipFill>
        <p:spPr bwMode="auto">
          <a:xfrm>
            <a:off x="1115616" y="5108406"/>
            <a:ext cx="1513057" cy="12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1. Motivação/Desafios: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2327" y="1072108"/>
            <a:ext cx="43925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Principais catalisadores:</a:t>
            </a:r>
          </a:p>
          <a:p>
            <a:endParaRPr lang="pt-BR" sz="2400" dirty="0" smtClean="0"/>
          </a:p>
          <a:p>
            <a:endParaRPr lang="pt-BR" sz="2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pt-BR" sz="2400" dirty="0" smtClean="0"/>
              <a:t>Ácido p-toluenosulfônico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pt-BR" sz="2400" dirty="0" smtClean="0"/>
              <a:t>Ácido sulfúrico</a:t>
            </a:r>
          </a:p>
          <a:p>
            <a:pPr marL="285750" indent="-285750">
              <a:buFont typeface="Courier New" pitchFamily="49" charset="0"/>
              <a:buChar char="o"/>
            </a:pPr>
            <a:endParaRPr lang="pt-BR" sz="24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pt-BR" sz="2400" dirty="0" smtClean="0"/>
              <a:t>Zeólitas argilas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pt-BR" sz="2400" dirty="0" smtClean="0"/>
              <a:t>Sílicas mesoestruturadas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pt-BR" sz="2400" dirty="0" err="1" smtClean="0"/>
              <a:t>Amberlyst</a:t>
            </a:r>
            <a:r>
              <a:rPr lang="pt-BR" sz="2400" baseline="30000" dirty="0" smtClean="0"/>
              <a:t>®</a:t>
            </a:r>
            <a:r>
              <a:rPr lang="pt-BR" sz="2400" dirty="0" smtClean="0"/>
              <a:t> 15 e 36</a:t>
            </a:r>
          </a:p>
          <a:p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929190" y="242567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70C0"/>
                </a:solidFill>
              </a:rPr>
              <a:t>Homogêneos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929190" y="3714752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70C0"/>
                </a:solidFill>
              </a:rPr>
              <a:t>Heterogêneos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14" name="Chave direita 13"/>
          <p:cNvSpPr/>
          <p:nvPr/>
        </p:nvSpPr>
        <p:spPr>
          <a:xfrm>
            <a:off x="4714876" y="2207443"/>
            <a:ext cx="214314" cy="7143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/>
          <p:cNvSpPr/>
          <p:nvPr/>
        </p:nvSpPr>
        <p:spPr>
          <a:xfrm>
            <a:off x="4714876" y="3429000"/>
            <a:ext cx="223838" cy="9286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64422" y="4763330"/>
            <a:ext cx="210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Resinas catiônicas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07802" y="5049619"/>
            <a:ext cx="29857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Utilização de materiais alternativos para serem utilizados como catalisador.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00826" y="451538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Desafio: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93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. Objetivo: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71531" y="1274280"/>
            <a:ext cx="8429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GERAL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Obtenção de catalisadores pela modificação da superfície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PEAD comercial;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ESPECÍFICOS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Modificar a superfície do PEAD por sulfonação;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do polietileno sulfonado;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Testes catalíticos;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dos produtos das reações.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97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3100" b="1" dirty="0" smtClean="0">
                <a:solidFill>
                  <a:schemeClr val="tx2">
                    <a:lumMod val="75000"/>
                  </a:schemeClr>
                </a:solidFill>
              </a:rPr>
              <a:t>3. Aplicação na Indústria do Petróleo: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611560" y="1753260"/>
            <a:ext cx="8136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Aditivos oxigenados para o diesel</a:t>
            </a:r>
          </a:p>
          <a:p>
            <a:pPr marL="457200" indent="-457200">
              <a:lnSpc>
                <a:spcPts val="4000"/>
              </a:lnSpc>
              <a:buFont typeface="Wingdings" pitchFamily="2" charset="2"/>
              <a:buChar char="v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ts val="4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Solubilidade infinita</a:t>
            </a:r>
          </a:p>
          <a:p>
            <a:pPr marL="914400" lvl="1" indent="-457200">
              <a:lnSpc>
                <a:spcPts val="4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Aumento do número de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cetano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ts val="4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Menor emissão de CO, HC, MP com um pequeno aumento na emissão de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NOx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4000"/>
              </a:lnSpc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8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3100" b="1" dirty="0" smtClean="0">
                <a:solidFill>
                  <a:schemeClr val="tx2">
                    <a:lumMod val="75000"/>
                  </a:schemeClr>
                </a:solidFill>
              </a:rPr>
              <a:t>3. Aplicação na Indústria do Petróleo: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373169" y="6237312"/>
            <a:ext cx="2433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i="1" dirty="0"/>
              <a:t>Fonte: Karas et al., 1994</a:t>
            </a:r>
            <a:endParaRPr lang="pt-BR" sz="1600" i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79388" y="1268760"/>
            <a:ext cx="8818562" cy="5184576"/>
            <a:chOff x="179388" y="1268760"/>
            <a:chExt cx="8818562" cy="5184576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3002724217"/>
                </p:ext>
              </p:extLst>
            </p:nvPr>
          </p:nvGraphicFramePr>
          <p:xfrm>
            <a:off x="179388" y="1268760"/>
            <a:ext cx="8818562" cy="51845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5683534" y="5569495"/>
              <a:ext cx="32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x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511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1600"/>
            <a:ext cx="6192838" cy="749300"/>
          </a:xfrm>
        </p:spPr>
        <p:txBody>
          <a:bodyPr lIns="0" tIns="0" rIns="0" bIns="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4. Metodologia:</a:t>
            </a:r>
          </a:p>
        </p:txBody>
      </p:sp>
      <p:pic>
        <p:nvPicPr>
          <p:cNvPr id="8" name="Imagem 7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0272"/>
            <a:ext cx="792088" cy="71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2912779" y="1164683"/>
            <a:ext cx="5136218" cy="4324509"/>
            <a:chOff x="183471" y="188640"/>
            <a:chExt cx="5885254" cy="688069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Retângulo de cantos arredondados 14"/>
            <p:cNvSpPr/>
            <p:nvPr/>
          </p:nvSpPr>
          <p:spPr>
            <a:xfrm>
              <a:off x="183471" y="188640"/>
              <a:ext cx="1656183" cy="1058855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PEAD Comercial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2415718" y="250010"/>
              <a:ext cx="1652226" cy="997485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H</a:t>
              </a:r>
              <a:r>
                <a:rPr lang="pt-BR" baseline="-25000" dirty="0" smtClean="0">
                  <a:solidFill>
                    <a:schemeClr val="tx1"/>
                  </a:solidFill>
                </a:rPr>
                <a:t>2</a:t>
              </a:r>
              <a:r>
                <a:rPr lang="pt-BR" dirty="0" smtClean="0">
                  <a:solidFill>
                    <a:schemeClr val="tx1"/>
                  </a:solidFill>
                </a:rPr>
                <a:t>SO</a:t>
              </a:r>
              <a:r>
                <a:rPr lang="pt-BR" baseline="-25000" dirty="0" smtClean="0">
                  <a:solidFill>
                    <a:schemeClr val="tx1"/>
                  </a:solidFill>
                </a:rPr>
                <a:t>4</a:t>
              </a:r>
            </a:p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 (65% SO</a:t>
              </a:r>
              <a:r>
                <a:rPr lang="pt-BR" baseline="-25000" dirty="0" smtClean="0">
                  <a:solidFill>
                    <a:schemeClr val="tx1"/>
                  </a:solidFill>
                </a:rPr>
                <a:t>3</a:t>
              </a:r>
              <a:r>
                <a:rPr lang="pt-BR" dirty="0" smtClean="0">
                  <a:solidFill>
                    <a:schemeClr val="tx1"/>
                  </a:solidFill>
                </a:rPr>
                <a:t>)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1839654" y="632210"/>
              <a:ext cx="572107" cy="0"/>
            </a:xfrm>
            <a:prstGeom prst="line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>
              <a:off x="2125706" y="632210"/>
              <a:ext cx="1980" cy="1428637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3" name="Retângulo de cantos arredondados 22"/>
            <p:cNvSpPr/>
            <p:nvPr/>
          </p:nvSpPr>
          <p:spPr>
            <a:xfrm>
              <a:off x="665565" y="2060845"/>
              <a:ext cx="3060341" cy="584817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Polietileno sulfonado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Conector de seta reta 29"/>
            <p:cNvCxnSpPr>
              <a:endCxn id="32" idx="0"/>
            </p:cNvCxnSpPr>
            <p:nvPr/>
          </p:nvCxnSpPr>
          <p:spPr>
            <a:xfrm>
              <a:off x="2152618" y="2611947"/>
              <a:ext cx="7054" cy="132111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2" name="Retângulo de cantos arredondados 31"/>
            <p:cNvSpPr/>
            <p:nvPr/>
          </p:nvSpPr>
          <p:spPr>
            <a:xfrm>
              <a:off x="1079551" y="3933057"/>
              <a:ext cx="2160241" cy="806075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Reator de alta pressão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33" name="Retângulo de cantos arredondados 32"/>
            <p:cNvSpPr/>
            <p:nvPr/>
          </p:nvSpPr>
          <p:spPr>
            <a:xfrm>
              <a:off x="4294777" y="1739860"/>
              <a:ext cx="1773948" cy="1249519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FTIR</a:t>
              </a:r>
            </a:p>
            <a:p>
              <a:pPr algn="ctr"/>
              <a:r>
                <a:rPr lang="pt-BR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SHIMADZU</a:t>
              </a:r>
            </a:p>
            <a:p>
              <a:pPr algn="ctr"/>
              <a:r>
                <a:rPr lang="pt-BR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IRPrestige-21</a:t>
              </a:r>
              <a:endParaRPr lang="pt-BR" sz="1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Retângulo de cantos arredondados 38"/>
            <p:cNvSpPr/>
            <p:nvPr/>
          </p:nvSpPr>
          <p:spPr>
            <a:xfrm>
              <a:off x="1079551" y="6206687"/>
              <a:ext cx="2160241" cy="862648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Produtos da Reação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6" name="Conector de seta reta 45"/>
          <p:cNvCxnSpPr>
            <a:stCxn id="23" idx="3"/>
            <a:endCxn id="33" idx="1"/>
          </p:cNvCxnSpPr>
          <p:nvPr/>
        </p:nvCxnSpPr>
        <p:spPr>
          <a:xfrm>
            <a:off x="6004356" y="2525141"/>
            <a:ext cx="496469" cy="7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 flipH="1">
            <a:off x="4632286" y="4037256"/>
            <a:ext cx="10351" cy="909763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6500825" y="5531849"/>
            <a:ext cx="1846046" cy="10081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chemeClr val="tx1"/>
                </a:solidFill>
              </a:rPr>
              <a:t>GC-MS</a:t>
            </a:r>
          </a:p>
          <a:p>
            <a:pPr algn="ctr"/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VARIAN</a:t>
            </a:r>
          </a:p>
          <a:p>
            <a:pPr algn="ctr"/>
            <a:r>
              <a:rPr lang="pt-B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GC </a:t>
            </a: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2900</a:t>
            </a:r>
          </a:p>
          <a:p>
            <a:pPr algn="ctr"/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MS </a:t>
            </a:r>
            <a:r>
              <a:rPr lang="pt-BR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Saturn</a:t>
            </a:r>
            <a:r>
              <a:rPr lang="pt-B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2100</a:t>
            </a:r>
            <a:endParaRPr lang="pt-BR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tângulo de cantos arredondados 50"/>
          <p:cNvSpPr/>
          <p:nvPr/>
        </p:nvSpPr>
        <p:spPr>
          <a:xfrm>
            <a:off x="6523188" y="4181875"/>
            <a:ext cx="1548172" cy="7853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chemeClr val="tx1"/>
                </a:solidFill>
              </a:rPr>
              <a:t>FTIR</a:t>
            </a:r>
          </a:p>
          <a:p>
            <a:pPr algn="ctr"/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SHIMADZU</a:t>
            </a:r>
          </a:p>
          <a:p>
            <a:pPr algn="ctr"/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IRPrestige-21</a:t>
            </a:r>
            <a:endParaRPr lang="pt-B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3" name="Conector reto 52"/>
          <p:cNvCxnSpPr>
            <a:stCxn id="39" idx="3"/>
          </p:cNvCxnSpPr>
          <p:nvPr/>
        </p:nvCxnSpPr>
        <p:spPr>
          <a:xfrm flipV="1">
            <a:off x="5580112" y="5218105"/>
            <a:ext cx="21602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5796136" y="4565240"/>
            <a:ext cx="0" cy="1456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5796136" y="4565240"/>
            <a:ext cx="7046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>
            <a:off x="5796136" y="6033923"/>
            <a:ext cx="7046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tângulo de cantos arredondados 59"/>
          <p:cNvSpPr/>
          <p:nvPr/>
        </p:nvSpPr>
        <p:spPr>
          <a:xfrm>
            <a:off x="1029701" y="4138564"/>
            <a:ext cx="1548172" cy="480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 smtClean="0">
                <a:solidFill>
                  <a:schemeClr val="tx1"/>
                </a:solidFill>
              </a:rPr>
              <a:t>Terc</a:t>
            </a:r>
            <a:r>
              <a:rPr lang="pt-BR" dirty="0" smtClean="0">
                <a:solidFill>
                  <a:schemeClr val="tx1"/>
                </a:solidFill>
              </a:rPr>
              <a:t>-Butanol</a:t>
            </a:r>
            <a:endParaRPr lang="pt-B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Retângulo de cantos arredondados 60"/>
          <p:cNvSpPr/>
          <p:nvPr/>
        </p:nvSpPr>
        <p:spPr>
          <a:xfrm>
            <a:off x="1029701" y="2852936"/>
            <a:ext cx="1548172" cy="478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chemeClr val="tx1"/>
                </a:solidFill>
              </a:rPr>
              <a:t>Glicerina P.A.</a:t>
            </a:r>
            <a:endParaRPr lang="pt-BR" dirty="0" smtClean="0">
              <a:solidFill>
                <a:schemeClr val="tx1"/>
              </a:solidFill>
            </a:endParaRPr>
          </a:p>
        </p:txBody>
      </p:sp>
      <p:cxnSp>
        <p:nvCxnSpPr>
          <p:cNvPr id="70" name="Conector reto 69"/>
          <p:cNvCxnSpPr/>
          <p:nvPr/>
        </p:nvCxnSpPr>
        <p:spPr>
          <a:xfrm flipH="1" flipV="1">
            <a:off x="3263390" y="3118794"/>
            <a:ext cx="12466" cy="1289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>
            <a:endCxn id="32" idx="1"/>
          </p:cNvCxnSpPr>
          <p:nvPr/>
        </p:nvCxnSpPr>
        <p:spPr>
          <a:xfrm>
            <a:off x="3266339" y="3771353"/>
            <a:ext cx="42847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2578107" y="3118794"/>
            <a:ext cx="701220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2578107" y="4408074"/>
            <a:ext cx="701220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6" name="CaixaDeTexto 85"/>
          <p:cNvSpPr txBox="1"/>
          <p:nvPr/>
        </p:nvSpPr>
        <p:spPr>
          <a:xfrm>
            <a:off x="4572000" y="4058488"/>
            <a:ext cx="17411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R. m. = 1:4 (G:TB) </a:t>
            </a:r>
          </a:p>
          <a:p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70°C</a:t>
            </a:r>
          </a:p>
          <a:p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3, 4 e 16h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21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444</Words>
  <Application>Microsoft Office PowerPoint</Application>
  <PresentationFormat>Apresentação na tela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1. Motivação/Desafios:</vt:lpstr>
      <vt:lpstr>1. Motivação/Desafios:</vt:lpstr>
      <vt:lpstr>1. Motivação/Desafios:</vt:lpstr>
      <vt:lpstr>1. Motivação/Desafios:</vt:lpstr>
      <vt:lpstr>2. Objetivo:</vt:lpstr>
      <vt:lpstr>3. Aplicação na Indústria do Petróleo:</vt:lpstr>
      <vt:lpstr>3. Aplicação na Indústria do Petróleo:</vt:lpstr>
      <vt:lpstr>4. Metodologia: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7. Agradecimentos: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Aruzza Mabel</dc:creator>
  <cp:lastModifiedBy>Renata</cp:lastModifiedBy>
  <cp:revision>180</cp:revision>
  <dcterms:created xsi:type="dcterms:W3CDTF">2010-08-04T23:03:51Z</dcterms:created>
  <dcterms:modified xsi:type="dcterms:W3CDTF">2012-10-11T02:20:11Z</dcterms:modified>
</cp:coreProperties>
</file>