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69D8-B8E2-406E-A20E-CD8449042A04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5BEC-7026-4506-87CA-F5A835B1AC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25573-6320-4851-ABEB-0A507D70ABB7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FCBE0-83CF-452B-A7A6-E9D7E95469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F597A-A8FC-4A32-8D7A-5D991F6E4F25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8B13-A5A2-4A00-8400-2AAC56922A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10272-69DD-4832-B326-FAF658CEA88D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50FE8-0459-4067-978C-B708845107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FA32-23C0-4D04-B125-B85F2EE3A153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3DB8-F54F-4D03-BA37-44F7F63FFB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1C766-F8C3-44E6-A10E-BB8D160DE47B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3E1A-21D0-4DDC-BA6F-DB8DB1405B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DE9F-059A-4D6C-BB17-3C70E1825ABA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D5722-32AA-4721-B32A-35D059D358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05846-AEFF-4A38-85B1-3AF2156A670A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2140F-738D-4C2C-8D84-81C963CB57B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1D3AE-F726-4694-96FA-B8AA5E9089FE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07713-0C07-401C-B21E-CE4943FE4F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5183-D0DD-4933-AF8A-8BA579461B98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05D5-3D06-47E7-A97A-945C2C6B56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6B6C83-78FD-44CA-8DDD-D37BFBB92402}" type="datetimeFigureOut">
              <a:rPr lang="pt-BR"/>
              <a:pPr>
                <a:defRPr/>
              </a:pPr>
              <a:t>04/10/2012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0B113C-83F3-46D2-B389-A80577D6BF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215900" y="4066505"/>
            <a:ext cx="6877050" cy="9874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1313" indent="-341313" fontAlgn="auto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Verdana" pitchFamily="32" charset="0"/>
              <a:buChar char="•"/>
              <a:defRPr/>
            </a:pPr>
            <a:r>
              <a:rPr lang="pt-BR" b="1" kern="0" dirty="0" err="1" smtClean="0">
                <a:latin typeface="Arial" pitchFamily="34" charset="0"/>
                <a:cs typeface="Arial" pitchFamily="34" charset="0"/>
              </a:rPr>
              <a:t>Dsc</a:t>
            </a:r>
            <a:r>
              <a:rPr lang="pt-BR" b="1" kern="0" dirty="0" smtClean="0">
                <a:latin typeface="Arial" pitchFamily="34" charset="0"/>
                <a:cs typeface="Arial" pitchFamily="34" charset="0"/>
              </a:rPr>
              <a:t>. Roberto Cesar de Mendonça Barbosa</a:t>
            </a:r>
            <a:endParaRPr lang="pt-BR" b="1" kern="0" dirty="0">
              <a:latin typeface="Arial" pitchFamily="34" charset="0"/>
              <a:cs typeface="Arial" pitchFamily="34" charset="0"/>
            </a:endParaRPr>
          </a:p>
          <a:p>
            <a:pPr marL="341313" indent="-341313" fontAlgn="auto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Verdana" pitchFamily="32" charset="0"/>
              <a:buChar char="•"/>
              <a:defRPr/>
            </a:pPr>
            <a:r>
              <a:rPr lang="pt-BR" b="1" kern="0" dirty="0" smtClean="0">
                <a:latin typeface="Arial" pitchFamily="34" charset="0"/>
                <a:cs typeface="Arial" pitchFamily="34" charset="0"/>
              </a:rPr>
              <a:t>Orientador</a:t>
            </a:r>
            <a:r>
              <a:rPr lang="pt-BR" b="1" kern="0" dirty="0">
                <a:latin typeface="Arial" pitchFamily="34" charset="0"/>
                <a:cs typeface="Arial" pitchFamily="34" charset="0"/>
              </a:rPr>
              <a:t>: Prof.  </a:t>
            </a:r>
            <a:r>
              <a:rPr lang="pt-BR" b="1" kern="0" dirty="0" smtClean="0">
                <a:latin typeface="Arial" pitchFamily="34" charset="0"/>
                <a:cs typeface="Arial" pitchFamily="34" charset="0"/>
              </a:rPr>
              <a:t>Dr. Afonso César Rodrigues Nogueira</a:t>
            </a:r>
            <a:endParaRPr lang="pt-BR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50825" y="1340768"/>
            <a:ext cx="849788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806700" algn="ctr"/>
                <a:tab pos="5611813" algn="r"/>
              </a:tabLst>
            </a:pPr>
            <a:r>
              <a:rPr lang="pt-BR" sz="3200" b="1" i="1" dirty="0" smtClean="0">
                <a:cs typeface="Times New Roman" pitchFamily="18" charset="0"/>
              </a:rPr>
              <a:t>O SISTEMA PETROLÍFERO MESODEVONIANO-EOCARBONÍFERO NA BORDA LESTE DA BACIA DO PARNAÍBA, REGIÃO DE PIMENTEIRAS E PICOS (PI)</a:t>
            </a:r>
          </a:p>
        </p:txBody>
      </p:sp>
      <p:sp>
        <p:nvSpPr>
          <p:cNvPr id="3076" name="CaixaDeTexto 17"/>
          <p:cNvSpPr txBox="1">
            <a:spLocks noChangeArrowheads="1"/>
          </p:cNvSpPr>
          <p:nvPr/>
        </p:nvSpPr>
        <p:spPr bwMode="auto">
          <a:xfrm>
            <a:off x="179388" y="6453188"/>
            <a:ext cx="856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 smtClean="0">
                <a:latin typeface="Calibri" pitchFamily="34" charset="0"/>
              </a:rPr>
              <a:t>Reunião </a:t>
            </a:r>
            <a:r>
              <a:rPr lang="pt-BR" dirty="0" err="1" smtClean="0">
                <a:latin typeface="Calibri" pitchFamily="34" charset="0"/>
              </a:rPr>
              <a:t>Annual</a:t>
            </a:r>
            <a:r>
              <a:rPr lang="pt-BR" dirty="0" smtClean="0">
                <a:latin typeface="Calibri" pitchFamily="34" charset="0"/>
              </a:rPr>
              <a:t> de Avaliação dos </a:t>
            </a:r>
            <a:r>
              <a:rPr lang="pt-BR" dirty="0" err="1" smtClean="0">
                <a:latin typeface="Calibri" pitchFamily="34" charset="0"/>
              </a:rPr>
              <a:t>PRH´</a:t>
            </a:r>
            <a:r>
              <a:rPr lang="pt-BR" dirty="0" smtClean="0">
                <a:latin typeface="Calibri" pitchFamily="34" charset="0"/>
              </a:rPr>
              <a:t>s N-NE 2012, Natal/RN</a:t>
            </a:r>
            <a:r>
              <a:rPr lang="pt-BR" dirty="0">
                <a:latin typeface="Calibri" pitchFamily="34" charset="0"/>
              </a:rPr>
              <a:t>, </a:t>
            </a:r>
            <a:r>
              <a:rPr lang="pt-BR" dirty="0" smtClean="0">
                <a:latin typeface="Calibri" pitchFamily="34" charset="0"/>
              </a:rPr>
              <a:t>10 </a:t>
            </a:r>
            <a:r>
              <a:rPr lang="pt-BR" dirty="0">
                <a:latin typeface="Calibri" pitchFamily="34" charset="0"/>
              </a:rPr>
              <a:t>e </a:t>
            </a:r>
            <a:r>
              <a:rPr lang="pt-BR" dirty="0" smtClean="0">
                <a:latin typeface="Calibri" pitchFamily="34" charset="0"/>
              </a:rPr>
              <a:t>11 </a:t>
            </a:r>
            <a:r>
              <a:rPr lang="pt-BR" dirty="0">
                <a:latin typeface="Calibri" pitchFamily="34" charset="0"/>
              </a:rPr>
              <a:t>de </a:t>
            </a:r>
            <a:r>
              <a:rPr lang="pt-BR" dirty="0" smtClean="0">
                <a:latin typeface="Calibri" pitchFamily="34" charset="0"/>
              </a:rPr>
              <a:t>Outubro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164178" y="71414"/>
            <a:ext cx="8818324" cy="85551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3081" name="Imagem 8" descr="logoANP_h_fundobranco_c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7407" y="59140"/>
            <a:ext cx="16621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Imagem 9" descr="PR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4182" y="58346"/>
            <a:ext cx="1673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Imagem 10" descr="cabeçalho RAA 2010-ok.jpg"/>
          <p:cNvPicPr>
            <a:picLocks noChangeAspect="1"/>
          </p:cNvPicPr>
          <p:nvPr/>
        </p:nvPicPr>
        <p:blipFill>
          <a:blip r:embed="rId4" cstate="print"/>
          <a:srcRect l="20262" t="7106" r="64133" b="5139"/>
          <a:stretch>
            <a:fillRect/>
          </a:stretch>
        </p:blipFill>
        <p:spPr bwMode="auto">
          <a:xfrm>
            <a:off x="2844057" y="58346"/>
            <a:ext cx="1143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fine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19777" y="58708"/>
            <a:ext cx="1183644" cy="720000"/>
          </a:xfrm>
          <a:prstGeom prst="rect">
            <a:avLst/>
          </a:prstGeom>
        </p:spPr>
      </p:pic>
      <p:pic>
        <p:nvPicPr>
          <p:cNvPr id="12" name="Imagem 11" descr="logo_raa_2012_sem_UFRN_bc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331" y="4708"/>
            <a:ext cx="1118807" cy="828000"/>
          </a:xfrm>
          <a:prstGeom prst="rect">
            <a:avLst/>
          </a:prstGeom>
        </p:spPr>
      </p:pic>
      <p:pic>
        <p:nvPicPr>
          <p:cNvPr id="22" name="Imagem 21" descr="novo logo prh0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Resultados Obtidos: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-36512" y="1268760"/>
            <a:ext cx="4788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A SUCESSÃO MESODEVONIANA-EOCARBONÍFERA</a:t>
            </a:r>
          </a:p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NA BORDA LESTE DA BACIA DO PARNAÍBA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E:\Tese\Figuras\Mapa de localização\Exposição da sequenc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3690436"/>
            <a:ext cx="2808312" cy="2618884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3707904" y="6536377"/>
            <a:ext cx="1174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RADAM (1993)</a:t>
            </a:r>
            <a:endParaRPr lang="pt-BR" sz="1200" dirty="0"/>
          </a:p>
        </p:txBody>
      </p:sp>
      <p:pic>
        <p:nvPicPr>
          <p:cNvPr id="1026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5" cstate="print"/>
          <a:srcRect b="18314"/>
          <a:stretch>
            <a:fillRect/>
          </a:stretch>
        </p:blipFill>
        <p:spPr bwMode="auto">
          <a:xfrm>
            <a:off x="4860032" y="1046755"/>
            <a:ext cx="4236974" cy="5766621"/>
          </a:xfrm>
          <a:prstGeom prst="rect">
            <a:avLst/>
          </a:prstGeom>
          <a:noFill/>
        </p:spPr>
      </p:pic>
      <p:cxnSp>
        <p:nvCxnSpPr>
          <p:cNvPr id="9" name="Conector reto 8"/>
          <p:cNvCxnSpPr/>
          <p:nvPr/>
        </p:nvCxnSpPr>
        <p:spPr>
          <a:xfrm flipV="1">
            <a:off x="3347864" y="1196752"/>
            <a:ext cx="1656184" cy="3456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3347864" y="4941168"/>
            <a:ext cx="1656184" cy="9361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Resultados Obtidos: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4" cstate="print"/>
          <a:srcRect t="81500"/>
          <a:stretch>
            <a:fillRect/>
          </a:stretch>
        </p:blipFill>
        <p:spPr bwMode="auto">
          <a:xfrm>
            <a:off x="179512" y="3429000"/>
            <a:ext cx="8784722" cy="2808312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539552" y="1340768"/>
            <a:ext cx="60837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>
                <a:latin typeface="Arial" pitchFamily="34" charset="0"/>
                <a:cs typeface="Arial" pitchFamily="34" charset="0"/>
              </a:rPr>
              <a:t>Quatro associações de fácies: </a:t>
            </a:r>
            <a:r>
              <a:rPr lang="pt-BR" b="1" i="1" dirty="0" err="1" smtClean="0">
                <a:latin typeface="Arial" pitchFamily="34" charset="0"/>
                <a:cs typeface="Arial" pitchFamily="34" charset="0"/>
              </a:rPr>
              <a:t>Offshore</a:t>
            </a:r>
            <a:r>
              <a:rPr lang="pt-BR" b="1" i="1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pt-BR" b="1" i="1" dirty="0" err="1" smtClean="0">
                <a:latin typeface="Arial" pitchFamily="34" charset="0"/>
                <a:cs typeface="Arial" pitchFamily="34" charset="0"/>
              </a:rPr>
              <a:t>Shoreface</a:t>
            </a:r>
            <a:endParaRPr lang="pt-BR" b="1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pt-BR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i="1" dirty="0" smtClean="0"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pt-BR" b="1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Inferior</a:t>
            </a:r>
          </a:p>
          <a:p>
            <a:pPr>
              <a:lnSpc>
                <a:spcPct val="150000"/>
              </a:lnSpc>
            </a:pPr>
            <a:r>
              <a:rPr lang="pt-BR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                                               Frente Deltaica Proximal</a:t>
            </a:r>
          </a:p>
          <a:p>
            <a:pPr>
              <a:lnSpc>
                <a:spcPct val="150000"/>
              </a:lnSpc>
            </a:pPr>
            <a:r>
              <a:rPr lang="pt-BR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                                               Frente Deltaica Distal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Resultados Obtidos: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E:\Tese\Figuras\Perfil area 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980728"/>
            <a:ext cx="7560840" cy="5816753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5496" y="908720"/>
            <a:ext cx="3268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SEÇÕES  COLUNARES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68683" y="980728"/>
            <a:ext cx="2791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Offshore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E:\Tese\Fotos de Campo\Panorâmicas Finais\Scaner\Piauí\Figuras arrematadas\4 (PI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584" y="2249162"/>
            <a:ext cx="7133824" cy="4636222"/>
          </a:xfrm>
          <a:prstGeom prst="rect">
            <a:avLst/>
          </a:prstGeom>
          <a:noFill/>
        </p:spPr>
      </p:pic>
      <p:sp>
        <p:nvSpPr>
          <p:cNvPr id="10" name="Retângulo 9"/>
          <p:cNvSpPr/>
          <p:nvPr/>
        </p:nvSpPr>
        <p:spPr>
          <a:xfrm>
            <a:off x="846043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043609" y="1835532"/>
            <a:ext cx="626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Folhelho e Arenito com Estratificação Cruzada </a:t>
            </a:r>
            <a:r>
              <a:rPr lang="pt-BR" i="1" dirty="0" err="1" smtClean="0">
                <a:latin typeface="Arial" pitchFamily="34" charset="0"/>
                <a:cs typeface="Arial" pitchFamily="34" charset="0"/>
              </a:rPr>
              <a:t>Hummocky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791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Offshore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846043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23528" y="2062589"/>
            <a:ext cx="5352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Estratificação Cruzada </a:t>
            </a:r>
            <a:r>
              <a:rPr lang="pt-BR" i="1" dirty="0" err="1" smtClean="0">
                <a:latin typeface="Arial" pitchFamily="34" charset="0"/>
                <a:cs typeface="Arial" pitchFamily="34" charset="0"/>
              </a:rPr>
              <a:t>Hummocky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lateralmente</a:t>
            </a:r>
          </a:p>
          <a:p>
            <a:r>
              <a:rPr lang="pt-BR" dirty="0" smtClean="0">
                <a:latin typeface="Arial" pitchFamily="34" charset="0"/>
                <a:cs typeface="Arial" pitchFamily="34" charset="0"/>
              </a:rPr>
              <a:t>passa para laminação planar (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Ap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) e ondulada (Ao)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E:\Tese\Fotos de Campo\Panorâmicas Finais\Scaner\Piauí\Figuras arrematadas\4.1 (PI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27188"/>
            <a:ext cx="8597199" cy="4086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791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Offshore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846043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E:\Tese\Qualify\Apresentação\Offshore Piauí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916832"/>
            <a:ext cx="4949131" cy="48936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Tese\Qualify\Apresentação\Micro offshore piau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006455"/>
            <a:ext cx="3971181" cy="1878929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8683" y="980728"/>
            <a:ext cx="2791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Offshore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 flipV="1">
            <a:off x="467544" y="1916832"/>
            <a:ext cx="432048" cy="34563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2123728" y="4869160"/>
            <a:ext cx="5976664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3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846043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085424" y="580526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Recobrimentos argilosos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E:\Tese\Qualify\Apresentação\Detalhe offshore piau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904134"/>
            <a:ext cx="7272808" cy="29952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25799"/>
            <a:ext cx="7536699" cy="4083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7308304" y="6309320"/>
            <a:ext cx="1059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err="1" smtClean="0"/>
              <a:t>Karim</a:t>
            </a:r>
            <a:r>
              <a:rPr lang="pt-BR" sz="1200" dirty="0" smtClean="0"/>
              <a:t> (2007)</a:t>
            </a:r>
            <a:endParaRPr lang="pt-BR" sz="1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8683" y="980728"/>
            <a:ext cx="27911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Offshore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3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846043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Tese\Qualify\Apresentação\offshore-shoreface inferi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896" y="2204864"/>
            <a:ext cx="7359520" cy="4608512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3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971600" y="1763524"/>
            <a:ext cx="3724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Estratificação Cruzada </a:t>
            </a:r>
            <a:r>
              <a:rPr lang="pt-BR" i="1" dirty="0" err="1" smtClean="0">
                <a:latin typeface="Arial" pitchFamily="34" charset="0"/>
                <a:cs typeface="Arial" pitchFamily="34" charset="0"/>
              </a:rPr>
              <a:t>Hummocky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E:\Tese\Fotos de Campo\Panorâmicas Finais\Scaner\Piauí\Figuras arrematadas\9 (PI).jpg"/>
          <p:cNvPicPr>
            <a:picLocks noChangeAspect="1" noChangeArrowheads="1"/>
          </p:cNvPicPr>
          <p:nvPr/>
        </p:nvPicPr>
        <p:blipFill>
          <a:blip r:embed="rId3" cstate="print"/>
          <a:srcRect l="23483" r="18214"/>
          <a:stretch>
            <a:fillRect/>
          </a:stretch>
        </p:blipFill>
        <p:spPr bwMode="auto">
          <a:xfrm>
            <a:off x="72008" y="3123012"/>
            <a:ext cx="9036496" cy="2970284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577223" y="256490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i="1" dirty="0" err="1" smtClean="0">
                <a:latin typeface="Arial" pitchFamily="34" charset="0"/>
                <a:cs typeface="Arial" pitchFamily="34" charset="0"/>
              </a:rPr>
              <a:t>Pinch-and-Swell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1. Motivação/Desafios: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11" name="Imagem 10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ixaDeTexto 11"/>
          <p:cNvSpPr txBox="1"/>
          <p:nvPr/>
        </p:nvSpPr>
        <p:spPr>
          <a:xfrm>
            <a:off x="2843808" y="1197913"/>
            <a:ext cx="33856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latin typeface="Arial" pitchFamily="34" charset="0"/>
                <a:cs typeface="Arial" pitchFamily="34" charset="0"/>
              </a:rPr>
              <a:t>A BACIA DO PARNAÍBA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82198" y="3212976"/>
            <a:ext cx="4786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Fronteira na exploração de HC;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 Ocorrência de gás natural (PN-T-68);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 smtClean="0">
                <a:latin typeface="Arial" pitchFamily="34" charset="0"/>
                <a:cs typeface="Arial" pitchFamily="34" charset="0"/>
              </a:rPr>
              <a:t>Rocha geradora bem estudada;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Rocha reservatório?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347029" y="1628800"/>
            <a:ext cx="192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latin typeface="Arial" pitchFamily="34" charset="0"/>
                <a:cs typeface="Arial" pitchFamily="34" charset="0"/>
              </a:rPr>
              <a:t>Grupo Canindé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E:\Tese\Figuras\Mapa de localização\Exposição da sequenc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60285"/>
            <a:ext cx="4788024" cy="446505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Tese\Qualify\Apresentação\offshore-shoreface inferior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7116"/>
            <a:ext cx="3456384" cy="4062244"/>
          </a:xfrm>
          <a:prstGeom prst="rect">
            <a:avLst/>
          </a:prstGeom>
          <a:noFill/>
        </p:spPr>
      </p:pic>
      <p:pic>
        <p:nvPicPr>
          <p:cNvPr id="3" name="Picture 3" descr="E:\Tese\Qualify\Apresentação\offshore-shoreface inferior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7983" y="2607116"/>
            <a:ext cx="4588513" cy="4032448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4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993520" y="2132856"/>
            <a:ext cx="3394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Truncamento de Baixo Ângulo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11560" y="2132856"/>
            <a:ext cx="2480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Camadas da fácies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Fl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E:\Tese\Qualify\Apresentação\Olho do hummock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93493"/>
            <a:ext cx="3960440" cy="5391891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5148064" y="3789040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Estratificação Cruzada</a:t>
            </a:r>
          </a:p>
          <a:p>
            <a:r>
              <a:rPr lang="pt-BR" i="1" dirty="0" err="1" smtClean="0">
                <a:latin typeface="Arial" pitchFamily="34" charset="0"/>
                <a:cs typeface="Arial" pitchFamily="34" charset="0"/>
              </a:rPr>
              <a:t>Hummocky</a:t>
            </a:r>
            <a:r>
              <a:rPr lang="pt-BR" i="1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mtClean="0">
                <a:latin typeface="Arial" pitchFamily="34" charset="0"/>
                <a:cs typeface="Arial" pitchFamily="34" charset="0"/>
              </a:rPr>
              <a:t>Isotrópica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Tese\Qualify\Apresentação\Shoreface tabul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48880"/>
            <a:ext cx="7950738" cy="4464496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3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11560" y="1844824"/>
            <a:ext cx="198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Corpos Tabulares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E:\Tese\Qualify\Apresentação\Fácies Ao shoreface tabul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36912"/>
            <a:ext cx="8627790" cy="3816424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51520" y="2132856"/>
            <a:ext cx="640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Arenito com Laminação Ondulada (Ao) com </a:t>
            </a:r>
            <a:r>
              <a:rPr lang="pt-BR" i="1" dirty="0" smtClean="0">
                <a:latin typeface="Arial" pitchFamily="34" charset="0"/>
                <a:cs typeface="Arial" pitchFamily="34" charset="0"/>
              </a:rPr>
              <a:t>Set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com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Argilito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Tese\Qualify\Apresentação\Fácies Ao shoreface tabular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4892" y="5654482"/>
            <a:ext cx="5243612" cy="1086886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3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 descr="E:\Tese\Qualify\Apresentação\Detalhe fácies Ao shoreface tabu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844824"/>
            <a:ext cx="5102297" cy="3312368"/>
          </a:xfrm>
          <a:prstGeom prst="rect">
            <a:avLst/>
          </a:prstGeom>
          <a:noFill/>
        </p:spPr>
      </p:pic>
      <p:cxnSp>
        <p:nvCxnSpPr>
          <p:cNvPr id="8" name="Conector reto 7"/>
          <p:cNvCxnSpPr/>
          <p:nvPr/>
        </p:nvCxnSpPr>
        <p:spPr>
          <a:xfrm flipH="1" flipV="1">
            <a:off x="5148064" y="1916832"/>
            <a:ext cx="2160240" cy="39604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 flipV="1">
            <a:off x="179512" y="5157192"/>
            <a:ext cx="6480720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Tese\Qualify\Apresentação\Shoreface tabular.jpg"/>
          <p:cNvPicPr>
            <a:picLocks noChangeAspect="1" noChangeArrowheads="1"/>
          </p:cNvPicPr>
          <p:nvPr/>
        </p:nvPicPr>
        <p:blipFill>
          <a:blip r:embed="rId2" cstate="print"/>
          <a:srcRect b="51477"/>
          <a:stretch>
            <a:fillRect/>
          </a:stretch>
        </p:blipFill>
        <p:spPr bwMode="auto">
          <a:xfrm>
            <a:off x="827584" y="5459620"/>
            <a:ext cx="4968552" cy="1353756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584737" y="260648"/>
            <a:ext cx="3852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PIMENTEIRAS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68683" y="980728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2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200" dirty="0" smtClean="0">
                <a:latin typeface="Arial" pitchFamily="34" charset="0"/>
                <a:cs typeface="Arial" pitchFamily="34" charset="0"/>
              </a:rPr>
              <a:t>Inferior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3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8244408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2" descr="E:\Tese\Qualify\Apresentação\Shoreface tabular detalh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628800"/>
            <a:ext cx="5112841" cy="3456384"/>
          </a:xfrm>
          <a:prstGeom prst="rect">
            <a:avLst/>
          </a:prstGeom>
          <a:noFill/>
        </p:spPr>
      </p:pic>
      <p:cxnSp>
        <p:nvCxnSpPr>
          <p:cNvPr id="8" name="Conector reto 7"/>
          <p:cNvCxnSpPr/>
          <p:nvPr/>
        </p:nvCxnSpPr>
        <p:spPr>
          <a:xfrm flipH="1" flipV="1">
            <a:off x="5148064" y="1628800"/>
            <a:ext cx="144016" cy="43924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 flipH="1" flipV="1">
            <a:off x="107504" y="5085184"/>
            <a:ext cx="4824536" cy="11521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5223599" y="3212976"/>
            <a:ext cx="39629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700" dirty="0" smtClean="0">
                <a:latin typeface="Arial" pitchFamily="34" charset="0"/>
                <a:cs typeface="Arial" pitchFamily="34" charset="0"/>
              </a:rPr>
              <a:t>Acamamento Heterolítico </a:t>
            </a:r>
            <a:r>
              <a:rPr lang="pt-BR" sz="17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pt-BR" sz="1700" i="1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pt-BR" sz="17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BR" sz="1700" dirty="0" err="1" smtClean="0">
                <a:latin typeface="Arial" pitchFamily="34" charset="0"/>
                <a:cs typeface="Arial" pitchFamily="34" charset="0"/>
              </a:rPr>
              <a:t>Hf</a:t>
            </a:r>
            <a:r>
              <a:rPr lang="pt-BR" sz="17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pt-BR" sz="1700" dirty="0" smtClean="0">
                <a:latin typeface="Arial" pitchFamily="34" charset="0"/>
                <a:cs typeface="Arial" pitchFamily="34" charset="0"/>
              </a:rPr>
              <a:t>Arenito com Laminação Ondulada (Ao)</a:t>
            </a:r>
            <a:endParaRPr lang="pt-BR" sz="17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51638" y="260648"/>
            <a:ext cx="3318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CABEÇAS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3371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Frente Deltaica Proximal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7812360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07504" y="1988840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Lobos com Geometria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Sigmoidal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 descr="E:\Tese\Qualify\Apresentação\Frente deltaica dis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4" y="2527598"/>
            <a:ext cx="9035160" cy="4285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851638" y="260648"/>
            <a:ext cx="3318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CABEÇAS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3371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Frente Deltaica Proximal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7812360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E:\Tese\Qualify\Apresentação\Frente deltaica distal detal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060" y="2420888"/>
            <a:ext cx="6001276" cy="439248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746083" y="198884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i="1" dirty="0" err="1" smtClean="0">
                <a:latin typeface="Arial" pitchFamily="34" charset="0"/>
                <a:cs typeface="Arial" pitchFamily="34" charset="0"/>
              </a:rPr>
              <a:t>Ball-and-Pillow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67123" y="260648"/>
            <a:ext cx="29450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LONGÁ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9466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Frente Deltaica Distal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558011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3" descr="E:\Tese\Qualify\Apresentação\Frente deltaica dist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" y="2924944"/>
            <a:ext cx="8976360" cy="2724912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320184" y="2339588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Lobos com Geometria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Sigmoidal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67123" y="260648"/>
            <a:ext cx="29450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LONGÁ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9466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Frente Deltaica Distal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558011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3" descr="E:\Tese\Qualify\Apresentação\Frente deltaica distal.jpg"/>
          <p:cNvPicPr>
            <a:picLocks noChangeAspect="1" noChangeArrowheads="1"/>
          </p:cNvPicPr>
          <p:nvPr/>
        </p:nvPicPr>
        <p:blipFill>
          <a:blip r:embed="rId3" cstate="print"/>
          <a:srcRect b="55076"/>
          <a:stretch>
            <a:fillRect/>
          </a:stretch>
        </p:blipFill>
        <p:spPr bwMode="auto">
          <a:xfrm>
            <a:off x="83820" y="5589240"/>
            <a:ext cx="8976360" cy="1224136"/>
          </a:xfrm>
          <a:prstGeom prst="rect">
            <a:avLst/>
          </a:prstGeom>
          <a:noFill/>
        </p:spPr>
      </p:pic>
      <p:cxnSp>
        <p:nvCxnSpPr>
          <p:cNvPr id="7" name="Conector reto 6"/>
          <p:cNvCxnSpPr/>
          <p:nvPr/>
        </p:nvCxnSpPr>
        <p:spPr>
          <a:xfrm flipH="1" flipV="1">
            <a:off x="251520" y="4581128"/>
            <a:ext cx="1512168" cy="18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flipV="1">
            <a:off x="2915816" y="4581128"/>
            <a:ext cx="6048672" cy="1800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323528" y="2051556"/>
            <a:ext cx="4237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Fácies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Asg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passa lateralmente para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Ap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E:\Tese\Qualify\Apresentação\Frente deltaica distal detalhe 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36912"/>
            <a:ext cx="8835056" cy="1999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Motivação/Desafios: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E:\Tese\Qualify\Apresentação\Blocos arrematad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7693" y="2276872"/>
            <a:ext cx="6596675" cy="439248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843808" y="1052736"/>
            <a:ext cx="3192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BACIA DO PARNAÍBA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123580" y="1835532"/>
            <a:ext cx="496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Blocos Arrematados (9ª Rodada de Licitação)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67123" y="260648"/>
            <a:ext cx="29450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200" b="1" dirty="0" smtClean="0">
                <a:latin typeface="Arial" pitchFamily="34" charset="0"/>
                <a:cs typeface="Arial" pitchFamily="34" charset="0"/>
              </a:rPr>
              <a:t>FORMAÇÃO LONGÁ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8683" y="980728"/>
            <a:ext cx="29466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dirty="0" smtClean="0">
                <a:latin typeface="Arial" pitchFamily="34" charset="0"/>
                <a:cs typeface="Arial" pitchFamily="34" charset="0"/>
              </a:rPr>
              <a:t>Frente Deltaica Distal</a:t>
            </a: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E:\Tese\Figuras\Mapa de localização\Piauí\Área I.jpg"/>
          <p:cNvPicPr>
            <a:picLocks noChangeAspect="1" noChangeArrowheads="1"/>
          </p:cNvPicPr>
          <p:nvPr/>
        </p:nvPicPr>
        <p:blipFill>
          <a:blip r:embed="rId2" cstate="print"/>
          <a:srcRect t="81500"/>
          <a:stretch>
            <a:fillRect/>
          </a:stretch>
        </p:blipFill>
        <p:spPr bwMode="auto">
          <a:xfrm>
            <a:off x="5472608" y="682496"/>
            <a:ext cx="3635896" cy="1162328"/>
          </a:xfrm>
          <a:prstGeom prst="rect">
            <a:avLst/>
          </a:prstGeom>
          <a:noFill/>
        </p:spPr>
      </p:pic>
      <p:sp>
        <p:nvSpPr>
          <p:cNvPr id="5" name="Retângulo 4"/>
          <p:cNvSpPr/>
          <p:nvPr/>
        </p:nvSpPr>
        <p:spPr>
          <a:xfrm>
            <a:off x="5580112" y="1268760"/>
            <a:ext cx="360040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E:\Tese\Fotos de Campo\Panorâmicas Finais\Scaner\Piauí\Figuras arrematadas\15 (PI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7344586" cy="2016224"/>
          </a:xfrm>
          <a:prstGeom prst="rect">
            <a:avLst/>
          </a:prstGeom>
          <a:noFill/>
        </p:spPr>
      </p:pic>
      <p:pic>
        <p:nvPicPr>
          <p:cNvPr id="7" name="Picture 3" descr="E:\Tese\Qualify\Apresentação\Frente deltaica distal tabul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850" y="4293096"/>
            <a:ext cx="4896422" cy="2564905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51520" y="1844824"/>
            <a:ext cx="7451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Corpos Tabulares com a Fácies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Ap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com </a:t>
            </a:r>
            <a:r>
              <a:rPr lang="pt-BR" i="1" dirty="0" smtClean="0">
                <a:latin typeface="Arial" pitchFamily="34" charset="0"/>
                <a:cs typeface="Arial" pitchFamily="34" charset="0"/>
              </a:rPr>
              <a:t>Set 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com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Argilitos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Silicificado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878" y="1196752"/>
            <a:ext cx="89735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100" b="1" dirty="0" smtClean="0">
                <a:latin typeface="Arial" pitchFamily="34" charset="0"/>
                <a:cs typeface="Arial" pitchFamily="34" charset="0"/>
              </a:rPr>
              <a:t>RECONSTITUIÇÃO PALEOAMBIENTAL PRELIMINAR, BORDA LESTE</a:t>
            </a:r>
            <a:endParaRPr lang="pt-BR" sz="2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1908115"/>
            <a:ext cx="7920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A análise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faciológica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e estratigráfica permitiu a identificação de 4 associações de fácies representativas de sistemas de </a:t>
            </a:r>
            <a:r>
              <a:rPr lang="pt-BR" sz="2000" i="1" dirty="0" err="1" smtClean="0">
                <a:latin typeface="Arial" pitchFamily="34" charset="0"/>
                <a:cs typeface="Arial" pitchFamily="34" charset="0"/>
              </a:rPr>
              <a:t>offshore</a:t>
            </a:r>
            <a:r>
              <a:rPr lang="pt-BR" sz="2000" i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BR" sz="2000" i="1" dirty="0" err="1" smtClean="0">
                <a:latin typeface="Arial" pitchFamily="34" charset="0"/>
                <a:cs typeface="Arial" pitchFamily="34" charset="0"/>
              </a:rPr>
              <a:t>shoreface</a:t>
            </a:r>
            <a:r>
              <a:rPr lang="pt-BR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inferior (Fm. Pimenteiras), frente deltaica proximal (Fm. Cabeças) e frente deltaica distal (Fm.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Longá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algn="just">
              <a:buFont typeface="Arial" pitchFamily="34" charset="0"/>
              <a:buChar char="•"/>
            </a:pPr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No Neodevoniano foi implantado na borda leste da Bacia do Parnaíba um sistema de barras de desembocadura proximal da Formação Cabeças que </a:t>
            </a:r>
            <a:r>
              <a:rPr lang="pt-BR" sz="2000" dirty="0" err="1">
                <a:latin typeface="Arial" pitchFamily="34" charset="0"/>
                <a:cs typeface="Arial" pitchFamily="34" charset="0"/>
              </a:rPr>
              <a:t>progradava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 para N-NW sob uma plataforma costeira com lâmina d’água rasa influenciada por ondas de tempestade e de tempo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bom e;</a:t>
            </a:r>
          </a:p>
          <a:p>
            <a:pPr algn="just"/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pt-BR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pt-BR" sz="2000" dirty="0">
                <a:latin typeface="Arial" pitchFamily="34" charset="0"/>
                <a:cs typeface="Arial" pitchFamily="34" charset="0"/>
              </a:rPr>
              <a:t>elevação do nível eustático resultou no afogamento do sistema Pimenteiras-Cabeças que deram lugar a depósitos de frente deltaica 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distal  da Formação </a:t>
            </a:r>
            <a:r>
              <a:rPr lang="pt-BR" sz="2000" dirty="0" err="1" smtClean="0">
                <a:latin typeface="Arial" pitchFamily="34" charset="0"/>
                <a:cs typeface="Arial" pitchFamily="34" charset="0"/>
              </a:rPr>
              <a:t>Longá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noProof="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Conclusões:</a:t>
            </a:r>
          </a:p>
        </p:txBody>
      </p:sp>
      <p:pic>
        <p:nvPicPr>
          <p:cNvPr id="6" name="Imagem 5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7" name="Imagem 6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4282" y="1844824"/>
            <a:ext cx="864399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Análise e interpretação de seções sísmicas;</a:t>
            </a:r>
          </a:p>
          <a:p>
            <a:pPr>
              <a:lnSpc>
                <a:spcPct val="150000"/>
              </a:lnSpc>
            </a:pPr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Correlação de dados de superfície e sísmicos e;</a:t>
            </a:r>
          </a:p>
          <a:p>
            <a:endParaRPr lang="pt-BR" sz="20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 Sugerir possíveis </a:t>
            </a:r>
            <a:r>
              <a:rPr lang="pt-BR" sz="2000" i="1" dirty="0" smtClean="0">
                <a:latin typeface="Arial" pitchFamily="34" charset="0"/>
                <a:cs typeface="Arial" pitchFamily="34" charset="0"/>
              </a:rPr>
              <a:t>plays</a:t>
            </a:r>
            <a:r>
              <a:rPr lang="pt-BR" sz="2000" dirty="0" smtClean="0">
                <a:latin typeface="Arial" pitchFamily="34" charset="0"/>
                <a:cs typeface="Arial" pitchFamily="34" charset="0"/>
              </a:rPr>
              <a:t> na borda leste da Bacia do Parnaíba.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7</a:t>
            </a:r>
            <a:r>
              <a:rPr kumimoji="0" lang="pt-B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Próximas Etapas:</a:t>
            </a:r>
          </a:p>
        </p:txBody>
      </p:sp>
      <p:pic>
        <p:nvPicPr>
          <p:cNvPr id="6" name="Imagem 5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7" name="Imagem 6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Motivação/Desafios:</a:t>
            </a:r>
          </a:p>
        </p:txBody>
      </p:sp>
      <p:pic>
        <p:nvPicPr>
          <p:cNvPr id="6" name="Imagem 5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7" name="Imagem 6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D:\Tese\Mapa de localização\Sistema petrolífero.jpg"/>
          <p:cNvPicPr>
            <a:picLocks noChangeAspect="1" noChangeArrowheads="1"/>
          </p:cNvPicPr>
          <p:nvPr/>
        </p:nvPicPr>
        <p:blipFill>
          <a:blip r:embed="rId4" cstate="print"/>
          <a:srcRect b="43799"/>
          <a:stretch>
            <a:fillRect/>
          </a:stretch>
        </p:blipFill>
        <p:spPr bwMode="auto">
          <a:xfrm>
            <a:off x="35496" y="2852936"/>
            <a:ext cx="6053021" cy="267143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3504964" y="225236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Rochas Geradoras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84168" y="479440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Fm. Pimenteiras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202502" y="5145456"/>
            <a:ext cx="3357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Principal intervalo gerador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C. O. T – 2 – 2,5%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M. O – Tipo 2 e 3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137306" y="392376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Fm. </a:t>
            </a:r>
            <a:r>
              <a:rPr lang="pt-BR" dirty="0" err="1" smtClean="0">
                <a:latin typeface="Arial" pitchFamily="34" charset="0"/>
                <a:cs typeface="Arial" pitchFamily="34" charset="0"/>
              </a:rPr>
              <a:t>Longá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(secundário)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3995936" y="4077072"/>
            <a:ext cx="2066274" cy="177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3356566" y="6134524"/>
            <a:ext cx="1417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dirty="0" err="1" smtClean="0">
                <a:latin typeface="Arial" pitchFamily="34" charset="0"/>
                <a:cs typeface="Arial" pitchFamily="34" charset="0"/>
              </a:rPr>
              <a:t>Magmatismo</a:t>
            </a:r>
            <a:r>
              <a:rPr lang="pt-BR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pt-B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82149" y="1196752"/>
            <a:ext cx="7294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latin typeface="Arial" pitchFamily="34" charset="0"/>
                <a:cs typeface="Arial" pitchFamily="34" charset="0"/>
              </a:rPr>
              <a:t>O SISTEMA PETROLÍFERO DA BACIA DO PARNAÍBA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Conector de seta reta 15"/>
          <p:cNvCxnSpPr>
            <a:endCxn id="10" idx="1"/>
          </p:cNvCxnSpPr>
          <p:nvPr/>
        </p:nvCxnSpPr>
        <p:spPr>
          <a:xfrm flipV="1">
            <a:off x="2140874" y="4979070"/>
            <a:ext cx="3943294" cy="210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2987824" y="5085184"/>
            <a:ext cx="1077432" cy="10493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Motivação/Desafios: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982149" y="1196752"/>
            <a:ext cx="7294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latin typeface="Arial" pitchFamily="34" charset="0"/>
                <a:cs typeface="Arial" pitchFamily="34" charset="0"/>
              </a:rPr>
              <a:t>O SISTEMA PETROLÍFERO DA BACIA DO PARNAÍBA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E:\Tese\Qualify\Apresentação\Maturação da M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9391" y="2054222"/>
            <a:ext cx="4026825" cy="403907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5364088" y="6093296"/>
            <a:ext cx="1290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Rodrigues (1995)</a:t>
            </a:r>
            <a:endParaRPr lang="pt-B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 Motivação/Desafios: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982149" y="1196752"/>
            <a:ext cx="7294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 smtClean="0">
                <a:latin typeface="Arial" pitchFamily="34" charset="0"/>
                <a:cs typeface="Arial" pitchFamily="34" charset="0"/>
              </a:rPr>
              <a:t>O SISTEMA PETROLÍFERO DA BACIA DO PARNAÍBA</a:t>
            </a: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D:\Tese\Mapa de localização\Sistema petrolífero.jpg"/>
          <p:cNvPicPr>
            <a:picLocks noChangeAspect="1" noChangeArrowheads="1"/>
          </p:cNvPicPr>
          <p:nvPr/>
        </p:nvPicPr>
        <p:blipFill>
          <a:blip r:embed="rId4" cstate="print"/>
          <a:srcRect b="43799"/>
          <a:stretch>
            <a:fillRect/>
          </a:stretch>
        </p:blipFill>
        <p:spPr bwMode="auto">
          <a:xfrm>
            <a:off x="31533" y="3080594"/>
            <a:ext cx="5260548" cy="2378182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039520" y="430929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Fm. Cabeças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5220072" y="4737918"/>
            <a:ext cx="419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 Principal reservatório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Contato direto com Fm. Pimenteiras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latin typeface="Arial Black" pitchFamily="34" charset="0"/>
              </a:rPr>
              <a:t> </a:t>
            </a:r>
            <a:r>
              <a:rPr lang="pt-B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Excelentes características </a:t>
            </a:r>
            <a:r>
              <a:rPr lang="pt-B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permoporosas</a:t>
            </a:r>
            <a:endParaRPr lang="pt-B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4500562" y="4523604"/>
            <a:ext cx="1337690" cy="91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3381492" y="1988840"/>
            <a:ext cx="24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latin typeface="Arial" pitchFamily="34" charset="0"/>
                <a:cs typeface="Arial" pitchFamily="34" charset="0"/>
              </a:rPr>
              <a:t>Rochas Reservatórios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Objetivos: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144016" y="2058233"/>
            <a:ext cx="88204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Avaliar o Sistema Petrolífero na borda leste da Bacia do Parnaíba e;</a:t>
            </a:r>
          </a:p>
          <a:p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 Caracterizar as rochas reservatórios.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noProof="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Métodos: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682977" y="1556792"/>
            <a:ext cx="4596130" cy="1553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2200" dirty="0" smtClean="0">
                <a:latin typeface="Arial" pitchFamily="34" charset="0"/>
                <a:cs typeface="Arial" pitchFamily="34" charset="0"/>
              </a:rPr>
              <a:t>Análise de fácies e estratigráfica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2200" dirty="0" err="1" smtClean="0">
                <a:latin typeface="Arial" pitchFamily="34" charset="0"/>
                <a:cs typeface="Arial" pitchFamily="34" charset="0"/>
              </a:rPr>
              <a:t>Sismoestratigrafia</a:t>
            </a:r>
            <a:endParaRPr lang="pt-BR" sz="22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t-BR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212976"/>
            <a:ext cx="7995047" cy="328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 bwMode="auto">
          <a:xfrm>
            <a:off x="179388" y="71438"/>
            <a:ext cx="8818562" cy="134133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 bwMode="auto">
          <a:xfrm>
            <a:off x="250825" y="332656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Aplicação na Industria</a:t>
            </a:r>
            <a:r>
              <a:rPr kumimoji="0" lang="pt-BR" sz="4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Petróleo</a:t>
            </a: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</a:p>
        </p:txBody>
      </p:sp>
      <p:pic>
        <p:nvPicPr>
          <p:cNvPr id="4" name="Imagem 3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5" name="Imagem 4" descr="novo logo prh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16632"/>
            <a:ext cx="755576" cy="6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ixaDeTexto 5"/>
          <p:cNvSpPr txBox="1"/>
          <p:nvPr/>
        </p:nvSpPr>
        <p:spPr>
          <a:xfrm>
            <a:off x="682977" y="1556792"/>
            <a:ext cx="5309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pt-BR" sz="2200" b="1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pt-BR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5496" y="2075944"/>
            <a:ext cx="905889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200" dirty="0" smtClean="0"/>
              <a:t> </a:t>
            </a:r>
            <a:r>
              <a:rPr lang="pt-BR" sz="2200" dirty="0" smtClean="0"/>
              <a:t>Caracterização </a:t>
            </a:r>
            <a:r>
              <a:rPr lang="pt-BR" sz="2200" dirty="0" err="1" smtClean="0"/>
              <a:t>paleoambiental</a:t>
            </a:r>
            <a:r>
              <a:rPr lang="pt-BR" sz="2200" dirty="0" smtClean="0"/>
              <a:t>;</a:t>
            </a:r>
            <a:endParaRPr lang="pt-BR" sz="2200" dirty="0" smtClean="0"/>
          </a:p>
          <a:p>
            <a:endParaRPr lang="pt-BR" sz="2200" dirty="0" smtClean="0"/>
          </a:p>
          <a:p>
            <a:pPr>
              <a:buFont typeface="Arial" pitchFamily="34" charset="0"/>
              <a:buChar char="•"/>
            </a:pPr>
            <a:r>
              <a:rPr lang="pt-BR" sz="2200" dirty="0" smtClean="0"/>
              <a:t> Dados </a:t>
            </a:r>
            <a:r>
              <a:rPr lang="pt-BR" sz="2200" dirty="0" err="1" smtClean="0"/>
              <a:t>faciológicos</a:t>
            </a:r>
            <a:r>
              <a:rPr lang="pt-BR" sz="2200" dirty="0" smtClean="0"/>
              <a:t> e estratigráficos de superfície x dados </a:t>
            </a:r>
            <a:r>
              <a:rPr lang="pt-BR" sz="2200" dirty="0" smtClean="0"/>
              <a:t>sísmico</a:t>
            </a:r>
            <a:r>
              <a:rPr lang="pt-BR" sz="2200" dirty="0" smtClean="0"/>
              <a:t>s</a:t>
            </a:r>
            <a:r>
              <a:rPr lang="pt-BR" sz="2200" dirty="0" smtClean="0"/>
              <a:t> e;</a:t>
            </a:r>
          </a:p>
          <a:p>
            <a:endParaRPr lang="pt-BR" sz="2200" dirty="0" smtClean="0"/>
          </a:p>
          <a:p>
            <a:pPr>
              <a:buFont typeface="Arial" pitchFamily="34" charset="0"/>
              <a:buChar char="•"/>
            </a:pPr>
            <a:r>
              <a:rPr lang="pt-BR" sz="2200" dirty="0" smtClean="0"/>
              <a:t> Inferir potencialidade da rocha reservatório do Sistema Petrolífero.</a:t>
            </a:r>
            <a:endParaRPr lang="pt-B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649</Words>
  <Application>Microsoft Office PowerPoint</Application>
  <PresentationFormat>Apresentação na tela (4:3)</PresentationFormat>
  <Paragraphs>126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Tema do Office</vt:lpstr>
      <vt:lpstr>Slide 1</vt:lpstr>
      <vt:lpstr>1. Motivação/Desafios: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Aruzza Mabel</dc:creator>
  <cp:lastModifiedBy>Isac</cp:lastModifiedBy>
  <cp:revision>58</cp:revision>
  <dcterms:created xsi:type="dcterms:W3CDTF">2010-08-04T23:03:51Z</dcterms:created>
  <dcterms:modified xsi:type="dcterms:W3CDTF">2012-10-04T20:22:27Z</dcterms:modified>
</cp:coreProperties>
</file>