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32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FB52B-67A3-4ACD-A66B-485D0427977E}" type="datetimeFigureOut">
              <a:rPr lang="pt-BR" smtClean="0"/>
              <a:t>10/10/12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28801-7A29-4B06-ADE0-B79FABD974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24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69D8-B8E2-406E-A20E-CD8449042A04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5BEC-7026-4506-87CA-F5A835B1AC7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25573-6320-4851-ABEB-0A507D70ABB7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CBE0-83CF-452B-A7A6-E9D7E95469D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597A-A8FC-4A32-8D7A-5D991F6E4F25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78B13-A5A2-4A00-8400-2AAC56922A9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10272-69DD-4832-B326-FAF658CEA88D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0FE8-0459-4067-978C-B7088451070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FA32-23C0-4D04-B125-B85F2EE3A153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53DB8-F54F-4D03-BA37-44F7F63FFB3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C766-F8C3-44E6-A10E-BB8D160DE47B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B3E1A-21D0-4DDC-BA6F-DB8DB1405B3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DE9F-059A-4D6C-BB17-3C70E1825ABA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5722-32AA-4721-B32A-35D059D358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5846-AEFF-4A38-85B1-3AF2156A670A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140F-738D-4C2C-8D84-81C963CB57B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D3AE-F726-4694-96FA-B8AA5E9089FE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7713-0C07-401C-B21E-CE4943FE4F5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25183-D0DD-4933-AF8A-8BA579461B98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05D5-3D06-47E7-A97A-945C2C6B564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6B6C83-78FD-44CA-8DDD-D37BFBB92402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0B113C-83F3-46D2-B389-A80577D6BFB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3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3.jpe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aixaDeTexto 17"/>
          <p:cNvSpPr txBox="1">
            <a:spLocks noChangeArrowheads="1"/>
          </p:cNvSpPr>
          <p:nvPr/>
        </p:nvSpPr>
        <p:spPr bwMode="auto">
          <a:xfrm>
            <a:off x="179388" y="6453188"/>
            <a:ext cx="8569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latin typeface="Calibri" pitchFamily="34" charset="0"/>
              </a:rPr>
              <a:t>Reunião Anual de Avaliação dos </a:t>
            </a:r>
            <a:r>
              <a:rPr lang="pt-BR" dirty="0" err="1" smtClean="0">
                <a:latin typeface="Calibri" pitchFamily="34" charset="0"/>
              </a:rPr>
              <a:t>PRH´s</a:t>
            </a:r>
            <a:r>
              <a:rPr lang="pt-BR" dirty="0" smtClean="0">
                <a:latin typeface="Calibri" pitchFamily="34" charset="0"/>
              </a:rPr>
              <a:t> N-NE 2012, Natal/RN</a:t>
            </a:r>
            <a:r>
              <a:rPr lang="pt-BR" dirty="0">
                <a:latin typeface="Calibri" pitchFamily="34" charset="0"/>
              </a:rPr>
              <a:t>, </a:t>
            </a:r>
            <a:r>
              <a:rPr lang="pt-BR" dirty="0" smtClean="0">
                <a:latin typeface="Calibri" pitchFamily="34" charset="0"/>
              </a:rPr>
              <a:t>10 </a:t>
            </a:r>
            <a:r>
              <a:rPr lang="pt-BR" dirty="0">
                <a:latin typeface="Calibri" pitchFamily="34" charset="0"/>
              </a:rPr>
              <a:t>e </a:t>
            </a:r>
            <a:r>
              <a:rPr lang="pt-BR" dirty="0" smtClean="0">
                <a:latin typeface="Calibri" pitchFamily="34" charset="0"/>
              </a:rPr>
              <a:t>11 </a:t>
            </a:r>
            <a:r>
              <a:rPr lang="pt-BR" dirty="0">
                <a:latin typeface="Calibri" pitchFamily="34" charset="0"/>
              </a:rPr>
              <a:t>de </a:t>
            </a:r>
            <a:r>
              <a:rPr lang="pt-BR" dirty="0" smtClean="0">
                <a:latin typeface="Calibri" pitchFamily="34" charset="0"/>
              </a:rPr>
              <a:t>Outubro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164178" y="71414"/>
            <a:ext cx="8818324" cy="85551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3081" name="Imagem 8" descr="logoANP_h_fundobranco_c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135" y="70024"/>
            <a:ext cx="16621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Imagem 9" descr="PR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380" y="58346"/>
            <a:ext cx="1673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logo_raa_2012_sem_UFRN_b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833" y="44624"/>
            <a:ext cx="1118807" cy="828000"/>
          </a:xfrm>
          <a:prstGeom prst="rect">
            <a:avLst/>
          </a:prstGeom>
        </p:spPr>
      </p:pic>
      <p:sp>
        <p:nvSpPr>
          <p:cNvPr id="19" name="Text Box 148"/>
          <p:cNvSpPr txBox="1">
            <a:spLocks noChangeArrowheads="1"/>
          </p:cNvSpPr>
          <p:nvPr/>
        </p:nvSpPr>
        <p:spPr bwMode="auto">
          <a:xfrm>
            <a:off x="460375" y="2208213"/>
            <a:ext cx="7950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04825">
              <a:tabLst>
                <a:tab pos="1790700" algn="l"/>
              </a:tabLst>
            </a:pPr>
            <a:r>
              <a:rPr lang="pt-BR" sz="2400" b="1" dirty="0"/>
              <a:t>Pesquisador Visitante:</a:t>
            </a:r>
          </a:p>
          <a:p>
            <a:pPr algn="ctr" defTabSz="504825">
              <a:tabLst>
                <a:tab pos="1790700" algn="l"/>
              </a:tabLst>
            </a:pPr>
            <a:r>
              <a:rPr lang="pt-BR" sz="2400" b="1" dirty="0"/>
              <a:t>José Romualdo Dantas Vidal</a:t>
            </a:r>
          </a:p>
          <a:p>
            <a:pPr algn="ctr" defTabSz="504825">
              <a:tabLst>
                <a:tab pos="1790700" algn="l"/>
              </a:tabLst>
            </a:pPr>
            <a:r>
              <a:rPr lang="pt-BR" sz="2000" b="1" dirty="0"/>
              <a:t>Eng. de Petróleo </a:t>
            </a:r>
            <a:r>
              <a:rPr lang="pt-BR" sz="2000" b="1" dirty="0" smtClean="0"/>
              <a:t>Sênior</a:t>
            </a:r>
            <a:endParaRPr lang="pt-BR" sz="2000" b="1" dirty="0"/>
          </a:p>
          <a:p>
            <a:pPr algn="ctr" defTabSz="504825">
              <a:tabLst>
                <a:tab pos="1790700" algn="l"/>
              </a:tabLst>
            </a:pPr>
            <a:endParaRPr lang="pt-BR" sz="2000" b="1" dirty="0"/>
          </a:p>
          <a:p>
            <a:pPr algn="ctr" defTabSz="504825">
              <a:tabLst>
                <a:tab pos="1790700" algn="l"/>
              </a:tabLst>
            </a:pPr>
            <a:endParaRPr lang="pt-BR" sz="2000" b="1" dirty="0"/>
          </a:p>
          <a:p>
            <a:pPr algn="ctr" defTabSz="504825">
              <a:spcBef>
                <a:spcPct val="50000"/>
              </a:spcBef>
              <a:tabLst>
                <a:tab pos="1790700" algn="l"/>
              </a:tabLst>
            </a:pPr>
            <a:endParaRPr lang="pt-BR" sz="800" dirty="0"/>
          </a:p>
          <a:p>
            <a:pPr algn="ctr" defTabSz="504825">
              <a:spcBef>
                <a:spcPct val="50000"/>
              </a:spcBef>
              <a:tabLst>
                <a:tab pos="1790700" algn="l"/>
              </a:tabLst>
            </a:pPr>
            <a:endParaRPr lang="pt-BR" sz="800" dirty="0"/>
          </a:p>
          <a:p>
            <a:pPr algn="ctr" defTabSz="504825">
              <a:spcBef>
                <a:spcPct val="50000"/>
              </a:spcBef>
              <a:tabLst>
                <a:tab pos="1790700" algn="l"/>
              </a:tabLst>
            </a:pPr>
            <a:endParaRPr lang="pt-BR" sz="800" dirty="0"/>
          </a:p>
          <a:p>
            <a:pPr algn="ctr" defTabSz="504825">
              <a:spcBef>
                <a:spcPct val="50000"/>
              </a:spcBef>
              <a:tabLst>
                <a:tab pos="1790700" algn="l"/>
              </a:tabLst>
            </a:pPr>
            <a:endParaRPr lang="pt-BR" sz="800" dirty="0"/>
          </a:p>
          <a:p>
            <a:pPr algn="ctr" defTabSz="504825">
              <a:spcBef>
                <a:spcPct val="50000"/>
              </a:spcBef>
              <a:tabLst>
                <a:tab pos="1790700" algn="l"/>
              </a:tabLst>
            </a:pPr>
            <a:endParaRPr lang="pt-BR" sz="800" dirty="0"/>
          </a:p>
          <a:p>
            <a:pPr algn="ctr" defTabSz="504825">
              <a:spcBef>
                <a:spcPct val="50000"/>
              </a:spcBef>
              <a:tabLst>
                <a:tab pos="1790700" algn="l"/>
              </a:tabLst>
            </a:pPr>
            <a:endParaRPr lang="pt-BR" sz="800" dirty="0"/>
          </a:p>
          <a:p>
            <a:pPr algn="ctr" defTabSz="504825">
              <a:spcBef>
                <a:spcPct val="50000"/>
              </a:spcBef>
              <a:tabLst>
                <a:tab pos="1790700" algn="l"/>
              </a:tabLst>
            </a:pPr>
            <a:endParaRPr lang="pt-BR" sz="800" dirty="0"/>
          </a:p>
          <a:p>
            <a:pPr algn="ctr" defTabSz="504825">
              <a:spcBef>
                <a:spcPct val="50000"/>
              </a:spcBef>
              <a:tabLst>
                <a:tab pos="1790700" algn="l"/>
              </a:tabLst>
            </a:pPr>
            <a:endParaRPr lang="pt-BR" sz="800" dirty="0"/>
          </a:p>
          <a:p>
            <a:pPr algn="ctr" defTabSz="504825">
              <a:spcBef>
                <a:spcPct val="50000"/>
              </a:spcBef>
              <a:tabLst>
                <a:tab pos="1790700" algn="l"/>
              </a:tabLst>
            </a:pPr>
            <a:endParaRPr lang="pt-BR" sz="800" dirty="0"/>
          </a:p>
          <a:p>
            <a:pPr algn="ctr" defTabSz="504825">
              <a:spcBef>
                <a:spcPct val="50000"/>
              </a:spcBef>
              <a:tabLst>
                <a:tab pos="1790700" algn="l"/>
              </a:tabLst>
            </a:pPr>
            <a:endParaRPr lang="pt-BR" sz="800" dirty="0"/>
          </a:p>
          <a:p>
            <a:pPr algn="ctr" defTabSz="504825">
              <a:spcBef>
                <a:spcPct val="50000"/>
              </a:spcBef>
              <a:tabLst>
                <a:tab pos="1790700" algn="l"/>
              </a:tabLst>
            </a:pPr>
            <a:endParaRPr lang="pt-BR" sz="800" dirty="0"/>
          </a:p>
          <a:p>
            <a:pPr algn="ctr" defTabSz="504825">
              <a:spcBef>
                <a:spcPct val="50000"/>
              </a:spcBef>
              <a:tabLst>
                <a:tab pos="1790700" algn="l"/>
              </a:tabLst>
            </a:pPr>
            <a:endParaRPr lang="pt-BR" sz="800" dirty="0"/>
          </a:p>
        </p:txBody>
      </p:sp>
      <p:sp>
        <p:nvSpPr>
          <p:cNvPr id="20" name="Text Box 149"/>
          <p:cNvSpPr txBox="1">
            <a:spLocks noChangeArrowheads="1"/>
          </p:cNvSpPr>
          <p:nvPr/>
        </p:nvSpPr>
        <p:spPr bwMode="auto">
          <a:xfrm>
            <a:off x="395288" y="1254125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79613" indent="-1979613"/>
            <a:r>
              <a:rPr lang="pt-BR" sz="2000" b="1" dirty="0">
                <a:latin typeface="Verdana" pitchFamily="34" charset="0"/>
              </a:rPr>
              <a:t>PRH-ANP 14:</a:t>
            </a:r>
            <a:r>
              <a:rPr lang="pt-BR" sz="2000" dirty="0">
                <a:latin typeface="Verdana" pitchFamily="34" charset="0"/>
              </a:rPr>
              <a:t>	</a:t>
            </a:r>
            <a:r>
              <a:rPr lang="pt-BR" sz="2000" b="1" dirty="0">
                <a:latin typeface="Verdana" pitchFamily="34" charset="0"/>
              </a:rPr>
              <a:t>ENGENHARIA DE PROCESSOS EM</a:t>
            </a:r>
          </a:p>
          <a:p>
            <a:pPr marL="1979613" indent="-1979613"/>
            <a:r>
              <a:rPr lang="pt-BR" sz="2000" b="1" dirty="0">
                <a:latin typeface="Verdana" pitchFamily="34" charset="0"/>
              </a:rPr>
              <a:t>	PLANTAS DE PETRÓLEO E GÁS NATURAL</a:t>
            </a:r>
          </a:p>
        </p:txBody>
      </p:sp>
      <p:pic>
        <p:nvPicPr>
          <p:cNvPr id="21" name="Imagem 4" descr="DSC0032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6188" y="3357563"/>
            <a:ext cx="38385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nupeg.ufrn.br/raanne2012/raa_images/prh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3232" y="59853"/>
            <a:ext cx="2381250" cy="704851"/>
          </a:xfrm>
          <a:prstGeom prst="rect">
            <a:avLst/>
          </a:prstGeom>
          <a:noFill/>
        </p:spPr>
      </p:pic>
      <p:pic>
        <p:nvPicPr>
          <p:cNvPr id="10" name="Imagem 9" descr="fine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6108" y="116712"/>
            <a:ext cx="1183644" cy="720000"/>
          </a:xfrm>
          <a:prstGeom prst="rect">
            <a:avLst/>
          </a:prstGeom>
        </p:spPr>
      </p:pic>
      <p:pic>
        <p:nvPicPr>
          <p:cNvPr id="3084" name="Imagem 10" descr="cabeçalho RAA 2010-ok.jpg"/>
          <p:cNvPicPr>
            <a:picLocks noChangeAspect="1"/>
          </p:cNvPicPr>
          <p:nvPr/>
        </p:nvPicPr>
        <p:blipFill>
          <a:blip r:embed="rId8" cstate="print"/>
          <a:srcRect l="20262" t="7106" r="64133" b="5139"/>
          <a:stretch>
            <a:fillRect/>
          </a:stretch>
        </p:blipFill>
        <p:spPr bwMode="auto">
          <a:xfrm>
            <a:off x="2280444" y="115987"/>
            <a:ext cx="1143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 smtClean="0">
                <a:solidFill>
                  <a:srgbClr val="002060"/>
                </a:solidFill>
                <a:latin typeface="+mj-lt"/>
              </a:rPr>
              <a:t>Introdução</a:t>
            </a:r>
            <a:endParaRPr lang="pt-BR" sz="4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708"/>
            <a:ext cx="1118807" cy="828000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07504" y="1316375"/>
            <a:ext cx="885825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sz="2000" b="1" dirty="0" smtClean="0">
                <a:latin typeface="Verdana" pitchFamily="34" charset="0"/>
              </a:rPr>
              <a:t>Os trabalhos desenvolvidos pelo PV do PRH-ANP14 ao longo do exercício de 2012, se inserem no quadro das atividades que têm por objetivo incentivar a formação de mão de obra especializada para o setor de Petróleo, Gás Natural e Biocombustíveis da ANP.</a:t>
            </a:r>
            <a:endParaRPr lang="pt-BR" sz="2000" b="1" dirty="0">
              <a:latin typeface="Verdana" pitchFamily="34" charset="0"/>
            </a:endParaRPr>
          </a:p>
        </p:txBody>
      </p:sp>
      <p:pic>
        <p:nvPicPr>
          <p:cNvPr id="16" name="Imagem 6" descr="DSC02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450850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8" descr="Imag0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3638" y="450850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9" descr="DSC0267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4700" y="450850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www.nupeg.ufrn.br/raanne2012/raa_images/prh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3232" y="59853"/>
            <a:ext cx="2381250" cy="70485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 smtClean="0">
                <a:solidFill>
                  <a:srgbClr val="002060"/>
                </a:solidFill>
                <a:latin typeface="+mj-lt"/>
              </a:rPr>
              <a:t>Introdução</a:t>
            </a:r>
            <a:endParaRPr lang="pt-BR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504" y="1268760"/>
            <a:ext cx="885825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sz="2000" b="1" dirty="0" smtClean="0">
                <a:latin typeface="Verdana" pitchFamily="34" charset="0"/>
              </a:rPr>
              <a:t>Esses trabalhos compreendem, além de atividades de sala de aula, visitas ao campo e unidades industriais e também um continuado esforço de aproximação com as empresas do setor localizadas na região, visando o estabelecimento de vínculos de aproximação com os nossos alunos.</a:t>
            </a:r>
            <a:endParaRPr lang="pt-BR" sz="2000" b="1" dirty="0">
              <a:latin typeface="Verdana" pitchFamily="34" charset="0"/>
            </a:endParaRPr>
          </a:p>
        </p:txBody>
      </p:sp>
      <p:pic>
        <p:nvPicPr>
          <p:cNvPr id="12" name="Imagem 6" descr="CSI_0062.JPG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225" y="4643438"/>
            <a:ext cx="2687638" cy="18002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Imagem 7" descr="CSI_0063.JPG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643438"/>
            <a:ext cx="2689225" cy="18002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Imagem 6" descr="DSC027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464343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 descr="logo_raa_2012_sem_UFRN_bc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708"/>
            <a:ext cx="1118807" cy="828000"/>
          </a:xfrm>
          <a:prstGeom prst="rect">
            <a:avLst/>
          </a:prstGeom>
        </p:spPr>
      </p:pic>
      <p:pic>
        <p:nvPicPr>
          <p:cNvPr id="16" name="Picture 2" descr="http://www.nupeg.ufrn.br/raanne2012/raa_images/prh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3232" y="59853"/>
            <a:ext cx="2381250" cy="70485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3528" y="-27384"/>
            <a:ext cx="49685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Atividades de Ensino Desenvolvidas em 2012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1196752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sz="1600" b="1" dirty="0" smtClean="0">
                <a:latin typeface="Verdana" pitchFamily="34" charset="0"/>
              </a:rPr>
              <a:t>1- </a:t>
            </a:r>
            <a:r>
              <a:rPr lang="pt-BR" sz="1600" b="1" dirty="0" err="1" smtClean="0">
                <a:latin typeface="Verdana" pitchFamily="34" charset="0"/>
              </a:rPr>
              <a:t>Ministração</a:t>
            </a:r>
            <a:r>
              <a:rPr lang="pt-BR" sz="1600" b="1" dirty="0" smtClean="0">
                <a:latin typeface="Verdana" pitchFamily="34" charset="0"/>
              </a:rPr>
              <a:t> da disciplina </a:t>
            </a:r>
            <a:r>
              <a:rPr lang="pt-BR" sz="1600" b="1" i="1" dirty="0" smtClean="0">
                <a:latin typeface="Verdana" pitchFamily="34" charset="0"/>
              </a:rPr>
              <a:t>Seminários de Petróleo e Gás Natural </a:t>
            </a:r>
            <a:r>
              <a:rPr lang="pt-BR" sz="1600" b="1" dirty="0" smtClean="0">
                <a:latin typeface="Verdana" pitchFamily="34" charset="0"/>
              </a:rPr>
              <a:t>destinada aos alunos bolsistas e não bolsistas nos níveis de Graduação, Mestrado e Doutorado do setor de Petróleo e Gás Natural.</a:t>
            </a:r>
          </a:p>
          <a:p>
            <a:pPr algn="just">
              <a:lnSpc>
                <a:spcPct val="125000"/>
              </a:lnSpc>
            </a:pPr>
            <a:endParaRPr lang="pt-BR" sz="1600" b="1" dirty="0" smtClean="0">
              <a:latin typeface="Verdana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pt-BR" sz="1600" b="1" dirty="0" smtClean="0">
                <a:latin typeface="Verdana" pitchFamily="34" charset="0"/>
              </a:rPr>
              <a:t>2- Atualização e </a:t>
            </a:r>
            <a:r>
              <a:rPr lang="pt-BR" sz="1600" b="1" dirty="0" err="1" smtClean="0">
                <a:latin typeface="Verdana" pitchFamily="34" charset="0"/>
              </a:rPr>
              <a:t>ministração</a:t>
            </a:r>
            <a:r>
              <a:rPr lang="pt-BR" sz="1600" b="1" dirty="0" smtClean="0">
                <a:latin typeface="Verdana" pitchFamily="34" charset="0"/>
              </a:rPr>
              <a:t> da disciplina </a:t>
            </a:r>
            <a:r>
              <a:rPr lang="pt-BR" sz="1600" b="1" i="1" dirty="0" smtClean="0">
                <a:latin typeface="Verdana" pitchFamily="34" charset="0"/>
              </a:rPr>
              <a:t>Exploração e Engenharia de Poço </a:t>
            </a:r>
            <a:r>
              <a:rPr lang="pt-BR" sz="1600" b="1" dirty="0" smtClean="0">
                <a:latin typeface="Verdana" pitchFamily="34" charset="0"/>
              </a:rPr>
              <a:t>para o alunos de pós-graduação do curso de Engenharia Química.</a:t>
            </a:r>
          </a:p>
          <a:p>
            <a:pPr algn="just">
              <a:lnSpc>
                <a:spcPct val="125000"/>
              </a:lnSpc>
            </a:pPr>
            <a:endParaRPr lang="pt-BR" sz="1600" b="1" dirty="0" smtClean="0">
              <a:latin typeface="Verdana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pt-BR" sz="1600" b="1" dirty="0" smtClean="0">
                <a:latin typeface="Verdana" pitchFamily="34" charset="0"/>
              </a:rPr>
              <a:t>3-  </a:t>
            </a:r>
            <a:r>
              <a:rPr lang="pt-BR" sz="1600" b="1" dirty="0" err="1" smtClean="0">
                <a:latin typeface="Verdana" pitchFamily="34" charset="0"/>
              </a:rPr>
              <a:t>Ministração</a:t>
            </a:r>
            <a:r>
              <a:rPr lang="pt-BR" sz="1600" b="1" dirty="0" smtClean="0">
                <a:latin typeface="Verdana" pitchFamily="34" charset="0"/>
              </a:rPr>
              <a:t> da disciplina </a:t>
            </a:r>
            <a:r>
              <a:rPr lang="pt-BR" sz="1600" b="1" i="1" dirty="0" smtClean="0">
                <a:latin typeface="Verdana" pitchFamily="34" charset="0"/>
              </a:rPr>
              <a:t>Introdução a Engenharia de Petróleo </a:t>
            </a:r>
            <a:r>
              <a:rPr lang="pt-BR" sz="1600" b="1" dirty="0" smtClean="0">
                <a:latin typeface="Verdana" pitchFamily="34" charset="0"/>
              </a:rPr>
              <a:t>para 29 alunos , em parceria com o Departamento de Engenharia de Petróleo.</a:t>
            </a:r>
          </a:p>
          <a:p>
            <a:pPr algn="just">
              <a:lnSpc>
                <a:spcPct val="125000"/>
              </a:lnSpc>
            </a:pPr>
            <a:endParaRPr lang="pt-BR" sz="1600" b="1" dirty="0">
              <a:latin typeface="Verdana" pitchFamily="34" charset="0"/>
            </a:endParaRPr>
          </a:p>
        </p:txBody>
      </p:sp>
      <p:pic>
        <p:nvPicPr>
          <p:cNvPr id="12" name="Imagem 6" descr="cimg06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700" y="4437087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0" y="4437112"/>
            <a:ext cx="66706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sz="1600" b="1" dirty="0" smtClean="0">
                <a:latin typeface="Verdana" pitchFamily="34" charset="0"/>
              </a:rPr>
              <a:t>4- Palestra ministrada para os alunos do PRH-36 (Direito) intitulada: </a:t>
            </a:r>
            <a:r>
              <a:rPr lang="pt-BR" sz="1600" b="1" i="1" dirty="0" smtClean="0">
                <a:latin typeface="Verdana" pitchFamily="34" charset="0"/>
              </a:rPr>
              <a:t>Perfuração de Poços de Petróleo</a:t>
            </a:r>
            <a:r>
              <a:rPr lang="pt-BR" sz="1600" b="1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5000"/>
              </a:lnSpc>
            </a:pPr>
            <a:endParaRPr lang="pt-BR" sz="1600" b="1" dirty="0" smtClean="0">
              <a:latin typeface="Verdana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pt-BR" sz="1600" b="1" dirty="0" smtClean="0">
                <a:latin typeface="Verdana" pitchFamily="34" charset="0"/>
              </a:rPr>
              <a:t>5-  </a:t>
            </a:r>
            <a:r>
              <a:rPr lang="pt-BR" sz="1600" b="1" dirty="0" err="1" smtClean="0">
                <a:latin typeface="Verdana" pitchFamily="34" charset="0"/>
              </a:rPr>
              <a:t>Ministração</a:t>
            </a:r>
            <a:r>
              <a:rPr lang="pt-BR" sz="1600" b="1" dirty="0" smtClean="0">
                <a:latin typeface="Verdana" pitchFamily="34" charset="0"/>
              </a:rPr>
              <a:t> de 2 palestras para os alunos do PRH-22 (Petrobras) sob o tema: </a:t>
            </a:r>
            <a:r>
              <a:rPr lang="pt-BR" sz="1600" b="1" i="1" dirty="0" smtClean="0">
                <a:latin typeface="Verdana" pitchFamily="34" charset="0"/>
              </a:rPr>
              <a:t>Por que perfurar poços direcionais?</a:t>
            </a:r>
            <a:endParaRPr lang="pt-BR" sz="1600" b="1" i="1" dirty="0">
              <a:latin typeface="Verdana" pitchFamily="34" charset="0"/>
            </a:endParaRPr>
          </a:p>
        </p:txBody>
      </p:sp>
      <p:pic>
        <p:nvPicPr>
          <p:cNvPr id="14" name="Imagem 13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708"/>
            <a:ext cx="1118807" cy="828000"/>
          </a:xfrm>
          <a:prstGeom prst="rect">
            <a:avLst/>
          </a:prstGeom>
        </p:spPr>
      </p:pic>
      <p:pic>
        <p:nvPicPr>
          <p:cNvPr id="15" name="Picture 2" descr="http://www.nupeg.ufrn.br/raanne2012/raa_images/prh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3232" y="59853"/>
            <a:ext cx="2381250" cy="70485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3255" y="-27384"/>
            <a:ext cx="4968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Outras Atividades Desenvolvidas em 2012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4288" y="1242333"/>
            <a:ext cx="91440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b="1" dirty="0" smtClean="0">
                <a:latin typeface="Verdana" pitchFamily="34" charset="0"/>
              </a:rPr>
              <a:t>1- Revisão </a:t>
            </a:r>
            <a:r>
              <a:rPr lang="pt-BR" b="1" dirty="0">
                <a:latin typeface="Verdana" pitchFamily="34" charset="0"/>
              </a:rPr>
              <a:t>do </a:t>
            </a:r>
            <a:r>
              <a:rPr lang="pt-BR" b="1" i="1" dirty="0">
                <a:latin typeface="Verdana" pitchFamily="34" charset="0"/>
              </a:rPr>
              <a:t>Mapa do Conhecimento </a:t>
            </a:r>
            <a:r>
              <a:rPr lang="pt-BR" b="1" dirty="0">
                <a:latin typeface="Verdana" pitchFamily="34" charset="0"/>
              </a:rPr>
              <a:t>do </a:t>
            </a:r>
            <a:r>
              <a:rPr lang="pt-BR" b="1" dirty="0" smtClean="0">
                <a:latin typeface="Verdana" pitchFamily="34" charset="0"/>
              </a:rPr>
              <a:t>PRH-ANP: Por conveniência, o mapa foi rebaixando do nível 3 para </a:t>
            </a:r>
            <a:r>
              <a:rPr lang="pt-BR" b="1" dirty="0">
                <a:latin typeface="Verdana" pitchFamily="34" charset="0"/>
              </a:rPr>
              <a:t>o nível </a:t>
            </a:r>
            <a:r>
              <a:rPr lang="pt-BR" b="1" dirty="0" smtClean="0">
                <a:latin typeface="Verdana" pitchFamily="34" charset="0"/>
              </a:rPr>
              <a:t>2, </a:t>
            </a:r>
            <a:r>
              <a:rPr lang="pt-BR" b="1" dirty="0">
                <a:latin typeface="Verdana" pitchFamily="34" charset="0"/>
              </a:rPr>
              <a:t>nas áreas de Desenvolvimento, Produção, Transferência e </a:t>
            </a:r>
            <a:r>
              <a:rPr lang="pt-BR" b="1" dirty="0" smtClean="0">
                <a:latin typeface="Verdana" pitchFamily="34" charset="0"/>
              </a:rPr>
              <a:t>Transporte.</a:t>
            </a:r>
          </a:p>
          <a:p>
            <a:pPr algn="just">
              <a:lnSpc>
                <a:spcPct val="125000"/>
              </a:lnSpc>
            </a:pPr>
            <a:endParaRPr lang="pt-BR" b="1" dirty="0" smtClean="0">
              <a:latin typeface="Verdana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pt-BR" b="1" dirty="0" smtClean="0">
                <a:latin typeface="Verdana" pitchFamily="34" charset="0"/>
              </a:rPr>
              <a:t>2- Recrutamento de </a:t>
            </a:r>
            <a:r>
              <a:rPr lang="pt-BR" b="1" i="1" dirty="0" err="1" smtClean="0">
                <a:latin typeface="Verdana" pitchFamily="34" charset="0"/>
              </a:rPr>
              <a:t>traineers</a:t>
            </a:r>
            <a:r>
              <a:rPr lang="pt-BR" b="1" i="1" dirty="0" smtClean="0">
                <a:latin typeface="Verdana" pitchFamily="34" charset="0"/>
              </a:rPr>
              <a:t> </a:t>
            </a:r>
            <a:r>
              <a:rPr lang="pt-BR" b="1" dirty="0" smtClean="0">
                <a:latin typeface="Verdana" pitchFamily="34" charset="0"/>
              </a:rPr>
              <a:t>e estagiários pela </a:t>
            </a:r>
            <a:r>
              <a:rPr lang="pt-BR" b="1" i="1" dirty="0" err="1" smtClean="0">
                <a:latin typeface="Verdana" pitchFamily="34" charset="0"/>
              </a:rPr>
              <a:t>Schlumberger</a:t>
            </a:r>
            <a:r>
              <a:rPr lang="pt-BR" b="1" dirty="0" smtClean="0">
                <a:latin typeface="Verdana" pitchFamily="34" charset="0"/>
              </a:rPr>
              <a:t>: Foram </a:t>
            </a:r>
            <a:r>
              <a:rPr lang="pt-BR" b="1" dirty="0">
                <a:latin typeface="Verdana" pitchFamily="34" charset="0"/>
              </a:rPr>
              <a:t>realizados entendimentos com a </a:t>
            </a:r>
            <a:r>
              <a:rPr lang="pt-BR" b="1" i="1" dirty="0" err="1" smtClean="0">
                <a:latin typeface="Verdana" pitchFamily="34" charset="0"/>
              </a:rPr>
              <a:t>Schlumberger</a:t>
            </a:r>
            <a:r>
              <a:rPr lang="pt-BR" b="1" dirty="0" smtClean="0">
                <a:latin typeface="Verdana" pitchFamily="34" charset="0"/>
              </a:rPr>
              <a:t> para a promoção de um processo seletivo </a:t>
            </a:r>
            <a:r>
              <a:rPr lang="pt-BR" b="1" dirty="0">
                <a:latin typeface="Verdana" pitchFamily="34" charset="0"/>
              </a:rPr>
              <a:t>visando </a:t>
            </a:r>
            <a:r>
              <a:rPr lang="pt-BR" b="1" dirty="0" smtClean="0">
                <a:latin typeface="Verdana" pitchFamily="34" charset="0"/>
              </a:rPr>
              <a:t>o </a:t>
            </a:r>
            <a:r>
              <a:rPr lang="pt-BR" b="1" dirty="0">
                <a:latin typeface="Verdana" pitchFamily="34" charset="0"/>
              </a:rPr>
              <a:t>recrutamento de </a:t>
            </a:r>
            <a:r>
              <a:rPr lang="pt-BR" b="1" dirty="0" smtClean="0">
                <a:latin typeface="Verdana" pitchFamily="34" charset="0"/>
              </a:rPr>
              <a:t>engenheiros e estagiários nos quadros dos diversos cursos de engenharia da UFRN. A promoção foi um sucesso com a inscrição de 225 candidatos.</a:t>
            </a:r>
            <a:endParaRPr lang="pt-BR" b="1" dirty="0">
              <a:latin typeface="Verdana" pitchFamily="34" charset="0"/>
            </a:endParaRPr>
          </a:p>
        </p:txBody>
      </p:sp>
      <p:pic>
        <p:nvPicPr>
          <p:cNvPr id="12" name="Imagem 6" descr="Imagem00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2368" y="4725144"/>
            <a:ext cx="255577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708"/>
            <a:ext cx="1118807" cy="828000"/>
          </a:xfrm>
          <a:prstGeom prst="rect">
            <a:avLst/>
          </a:prstGeom>
        </p:spPr>
      </p:pic>
      <p:pic>
        <p:nvPicPr>
          <p:cNvPr id="14" name="Picture 2" descr="http://www.nupeg.ufrn.br/raanne2012/raa_images/prh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3232" y="59853"/>
            <a:ext cx="2381250" cy="70485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521" y="-27384"/>
            <a:ext cx="4896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Outras Atividades Desenvolvidas em 2012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1268760"/>
            <a:ext cx="9144000" cy="221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endParaRPr lang="pt-BR" sz="1050" b="1" dirty="0">
              <a:latin typeface="Verdana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pt-BR" sz="2000" b="1" dirty="0" smtClean="0">
                <a:latin typeface="Verdana" pitchFamily="34" charset="0"/>
              </a:rPr>
              <a:t>3- Recrutamento de </a:t>
            </a:r>
            <a:r>
              <a:rPr lang="pt-BR" sz="2000" b="1" i="1" dirty="0" err="1" smtClean="0">
                <a:latin typeface="Verdana" pitchFamily="34" charset="0"/>
              </a:rPr>
              <a:t>traineers</a:t>
            </a:r>
            <a:r>
              <a:rPr lang="pt-BR" sz="2000" b="1" dirty="0" smtClean="0">
                <a:latin typeface="Verdana" pitchFamily="34" charset="0"/>
              </a:rPr>
              <a:t> e estagiários pela </a:t>
            </a:r>
            <a:r>
              <a:rPr lang="pt-BR" sz="2000" b="1" dirty="0" err="1" smtClean="0">
                <a:latin typeface="Verdana" pitchFamily="34" charset="0"/>
              </a:rPr>
              <a:t>Halliburton</a:t>
            </a:r>
            <a:r>
              <a:rPr lang="pt-BR" sz="2000" b="1" dirty="0" smtClean="0">
                <a:latin typeface="Verdana" pitchFamily="34" charset="0"/>
              </a:rPr>
              <a:t>:  A exemplo da </a:t>
            </a:r>
            <a:r>
              <a:rPr lang="pt-BR" sz="2000" b="1" i="1" dirty="0" err="1" smtClean="0">
                <a:latin typeface="Verdana" pitchFamily="34" charset="0"/>
              </a:rPr>
              <a:t>Schlumberger</a:t>
            </a:r>
            <a:r>
              <a:rPr lang="pt-BR" sz="2000" b="1" dirty="0" smtClean="0">
                <a:latin typeface="Verdana" pitchFamily="34" charset="0"/>
              </a:rPr>
              <a:t>, a </a:t>
            </a:r>
            <a:r>
              <a:rPr lang="pt-BR" sz="2000" b="1" i="1" dirty="0" err="1" smtClean="0">
                <a:latin typeface="Verdana" pitchFamily="34" charset="0"/>
              </a:rPr>
              <a:t>Halliburton</a:t>
            </a:r>
            <a:r>
              <a:rPr lang="pt-BR" sz="2000" b="1" i="1" dirty="0" smtClean="0">
                <a:latin typeface="Verdana" pitchFamily="34" charset="0"/>
              </a:rPr>
              <a:t> </a:t>
            </a:r>
            <a:r>
              <a:rPr lang="pt-BR" sz="2000" b="1" dirty="0" smtClean="0">
                <a:latin typeface="Verdana" pitchFamily="34" charset="0"/>
              </a:rPr>
              <a:t>também promoveu um processo seletivo destinado ao recrutamento de </a:t>
            </a:r>
            <a:r>
              <a:rPr lang="pt-BR" sz="2000" b="1" i="1" dirty="0" err="1" smtClean="0">
                <a:latin typeface="Verdana" pitchFamily="34" charset="0"/>
              </a:rPr>
              <a:t>traineers</a:t>
            </a:r>
            <a:r>
              <a:rPr lang="pt-BR" sz="2000" b="1" dirty="0" smtClean="0">
                <a:latin typeface="Verdana" pitchFamily="34" charset="0"/>
              </a:rPr>
              <a:t> e estagiários nos quadros dos cursos das engenharias da UFRN. Foram inscritos </a:t>
            </a:r>
            <a:r>
              <a:rPr lang="pt-BR" sz="2000" b="1" smtClean="0">
                <a:latin typeface="Verdana" pitchFamily="34" charset="0"/>
              </a:rPr>
              <a:t>93 </a:t>
            </a:r>
            <a:r>
              <a:rPr lang="pt-BR" sz="2000" b="1" smtClean="0">
                <a:latin typeface="Verdana" pitchFamily="34" charset="0"/>
              </a:rPr>
              <a:t>candidatos</a:t>
            </a:r>
            <a:r>
              <a:rPr lang="pt-BR" sz="2000" b="1" dirty="0" smtClean="0">
                <a:latin typeface="Verdana" pitchFamily="34" charset="0"/>
              </a:rPr>
              <a:t>.</a:t>
            </a:r>
            <a:endParaRPr lang="pt-BR" sz="2000" b="1" dirty="0"/>
          </a:p>
        </p:txBody>
      </p:sp>
      <p:pic>
        <p:nvPicPr>
          <p:cNvPr id="12" name="Imagem 8" descr="Imagem00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17032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708"/>
            <a:ext cx="1118807" cy="828000"/>
          </a:xfrm>
          <a:prstGeom prst="rect">
            <a:avLst/>
          </a:prstGeom>
        </p:spPr>
      </p:pic>
      <p:pic>
        <p:nvPicPr>
          <p:cNvPr id="15" name="Picture 2" descr="http://www.nupeg.ufrn.br/raanne2012/raa_images/prh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3232" y="59853"/>
            <a:ext cx="2381250" cy="70485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+mj-lt"/>
              </a:rPr>
              <a:t>Coment</a:t>
            </a:r>
            <a:r>
              <a:rPr lang="pt-BR" sz="4000" b="1" dirty="0" smtClean="0">
                <a:solidFill>
                  <a:srgbClr val="002060"/>
                </a:solidFill>
                <a:latin typeface="+mj-lt"/>
              </a:rPr>
              <a:t>ários Finais</a:t>
            </a:r>
            <a:endParaRPr lang="pt-BR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0825" y="836613"/>
            <a:ext cx="6624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http://www.nupeg.ufrn.br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51275" y="2133600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763" y="4738688"/>
            <a:ext cx="90741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endParaRPr lang="en-US" sz="24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07950" y="5445125"/>
            <a:ext cx="3168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70000"/>
              </a:spcBef>
            </a:pPr>
            <a:r>
              <a:rPr lang="pt-BR" sz="2800" b="1" dirty="0">
                <a:latin typeface="Verdana" pitchFamily="34" charset="0"/>
              </a:rPr>
              <a:t>Obrigado pela atenção!</a:t>
            </a:r>
          </a:p>
        </p:txBody>
      </p:sp>
      <p:pic>
        <p:nvPicPr>
          <p:cNvPr id="14" name="Imagem 9" descr="DSC050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0925" y="3213100"/>
            <a:ext cx="2689225" cy="358616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Imagem 13" descr="CSI_01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1341438"/>
            <a:ext cx="2687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4" descr="DSC0034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9150" y="134143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6" descr="CSI_012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2513" y="1341438"/>
            <a:ext cx="2687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8" descr="Imagem01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3257550"/>
            <a:ext cx="24003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19" descr="DSC0033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9888" y="3284538"/>
            <a:ext cx="26892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 descr="logo_raa_2012_sem_UFRN_bc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4708"/>
            <a:ext cx="1118807" cy="828000"/>
          </a:xfrm>
          <a:prstGeom prst="rect">
            <a:avLst/>
          </a:prstGeom>
        </p:spPr>
      </p:pic>
      <p:pic>
        <p:nvPicPr>
          <p:cNvPr id="21" name="Picture 2" descr="http://www.nupeg.ufrn.br/raanne2012/raa_images/prh1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33232" y="59853"/>
            <a:ext cx="2381250" cy="70485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425</Words>
  <Application>Microsoft Macintosh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Aruzza Mabel</dc:creator>
  <cp:lastModifiedBy>Debora Chiavone</cp:lastModifiedBy>
  <cp:revision>47</cp:revision>
  <dcterms:created xsi:type="dcterms:W3CDTF">2010-08-04T23:03:51Z</dcterms:created>
  <dcterms:modified xsi:type="dcterms:W3CDTF">2012-10-10T14:15:24Z</dcterms:modified>
</cp:coreProperties>
</file>