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6" r:id="rId4"/>
    <p:sldId id="267" r:id="rId5"/>
    <p:sldId id="268" r:id="rId6"/>
    <p:sldId id="283" r:id="rId7"/>
    <p:sldId id="269" r:id="rId8"/>
    <p:sldId id="282" r:id="rId9"/>
    <p:sldId id="272" r:id="rId10"/>
    <p:sldId id="273" r:id="rId11"/>
    <p:sldId id="275" r:id="rId12"/>
    <p:sldId id="285" r:id="rId13"/>
    <p:sldId id="284" r:id="rId14"/>
    <p:sldId id="278" r:id="rId15"/>
    <p:sldId id="279" r:id="rId16"/>
    <p:sldId id="271" r:id="rId17"/>
    <p:sldId id="265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65" autoAdjust="0"/>
  </p:normalViewPr>
  <p:slideViewPr>
    <p:cSldViewPr>
      <p:cViewPr>
        <p:scale>
          <a:sx n="57" d="100"/>
          <a:sy n="57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4610-D03B-4410-B7C8-824B33CCD4BD}" type="datetimeFigureOut">
              <a:rPr lang="pt-BR" smtClean="0"/>
              <a:pPr/>
              <a:t>10/10/2012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37DBE-66D8-4990-8BCC-293EAAE8BF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 </a:t>
            </a:r>
          </a:p>
          <a:p>
            <a:endParaRPr lang="pt-BR" sz="1200" b="1" kern="1200" dirty="0" smtClean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baseline="0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37DBE-66D8-4990-8BCC-293EAAE8BFAC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69D8-B8E2-406E-A20E-CD8449042A04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5BEC-7026-4506-87CA-F5A835B1AC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5573-6320-4851-ABEB-0A507D70ABB7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CBE0-83CF-452B-A7A6-E9D7E95469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597A-A8FC-4A32-8D7A-5D991F6E4F25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8B13-A5A2-4A00-8400-2AAC56922A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0272-69DD-4832-B326-FAF658CEA88D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0FE8-0459-4067-978C-B708845107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A32-23C0-4D04-B125-B85F2EE3A153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3DB8-F54F-4D03-BA37-44F7F63FFB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C766-F8C3-44E6-A10E-BB8D160DE47B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3E1A-21D0-4DDC-BA6F-DB8DB1405B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DE9F-059A-4D6C-BB17-3C70E1825ABA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5722-32AA-4721-B32A-35D059D35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846-AEFF-4A38-85B1-3AF2156A670A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140F-738D-4C2C-8D84-81C963CB57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D3AE-F726-4694-96FA-B8AA5E9089FE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7713-0C07-401C-B21E-CE4943FE4F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5183-D0DD-4933-AF8A-8BA579461B98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05D5-3D06-47E7-A97A-945C2C6B56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B6C83-78FD-44CA-8DDD-D37BFBB92402}" type="datetimeFigureOut">
              <a:rPr lang="pt-BR"/>
              <a:pPr>
                <a:defRPr/>
              </a:pPr>
              <a:t>10/10/2012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B113C-83F3-46D2-B389-A80577D6BF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5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5" Type="http://schemas.openxmlformats.org/officeDocument/2006/relationships/image" Target="../media/image32.em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.jpe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583382" y="3717032"/>
            <a:ext cx="6877050" cy="19466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Verdana" pitchFamily="32" charset="0"/>
              <a:buChar char="•"/>
              <a:defRPr/>
            </a:pPr>
            <a:r>
              <a:rPr lang="pt-BR" b="1" kern="0" dirty="0" smtClean="0">
                <a:latin typeface="Arial" pitchFamily="34" charset="0"/>
                <a:cs typeface="Arial" pitchFamily="34" charset="0"/>
              </a:rPr>
              <a:t>Programa de Recursos Humanos ANP Nº43</a:t>
            </a:r>
          </a:p>
          <a:p>
            <a:pPr marL="341313" indent="-341313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buFont typeface="Verdana" pitchFamily="32" charset="0"/>
              <a:buChar char="•"/>
              <a:defRPr/>
            </a:pPr>
            <a:r>
              <a:rPr lang="pt-BR" b="1" kern="0" dirty="0" smtClean="0">
                <a:latin typeface="Arial" pitchFamily="34" charset="0"/>
                <a:cs typeface="Arial" pitchFamily="34" charset="0"/>
              </a:rPr>
              <a:t>Vanessa Limeira Azevedo Gomes, DSC I</a:t>
            </a:r>
          </a:p>
          <a:p>
            <a:pPr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defRPr/>
            </a:pPr>
            <a:r>
              <a:rPr lang="pt-BR" b="1" kern="0" dirty="0" smtClean="0">
                <a:latin typeface="Arial" pitchFamily="34" charset="0"/>
                <a:cs typeface="Arial" pitchFamily="34" charset="0"/>
              </a:rPr>
              <a:t>      Orientador</a:t>
            </a:r>
            <a:r>
              <a:rPr lang="pt-BR" b="1" kern="0" dirty="0">
                <a:latin typeface="Arial" pitchFamily="34" charset="0"/>
                <a:cs typeface="Arial" pitchFamily="34" charset="0"/>
              </a:rPr>
              <a:t>: 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Prof. Dr</a:t>
            </a:r>
            <a:r>
              <a:rPr lang="pt-BR" b="1" kern="0" dirty="0">
                <a:latin typeface="Arial" pitchFamily="34" charset="0"/>
                <a:cs typeface="Arial" pitchFamily="34" charset="0"/>
              </a:rPr>
              <a:t>. </a:t>
            </a:r>
            <a:r>
              <a:rPr lang="pt-BR" b="1" kern="0" dirty="0" smtClean="0">
                <a:latin typeface="Arial" pitchFamily="34" charset="0"/>
                <a:cs typeface="Arial" pitchFamily="34" charset="0"/>
              </a:rPr>
              <a:t>Adriano dos Santos</a:t>
            </a:r>
          </a:p>
          <a:p>
            <a:pPr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70000"/>
              <a:defRPr/>
            </a:pPr>
            <a:endParaRPr lang="pt-BR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94592" y="1715324"/>
            <a:ext cx="8497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806700" algn="ctr"/>
                <a:tab pos="5611813" algn="r"/>
              </a:tabLst>
            </a:pPr>
            <a:r>
              <a:rPr lang="pt-BR" sz="3200" b="1" i="1" dirty="0" smtClean="0">
                <a:solidFill>
                  <a:srgbClr val="002060"/>
                </a:solidFill>
                <a:cs typeface="Times New Roman" pitchFamily="18" charset="0"/>
              </a:rPr>
              <a:t>Modelagem Matemática e Experimental da Perda de </a:t>
            </a:r>
            <a:r>
              <a:rPr lang="pt-BR" sz="3200" b="1" i="1" dirty="0" err="1" smtClean="0">
                <a:solidFill>
                  <a:srgbClr val="002060"/>
                </a:solidFill>
                <a:cs typeface="Times New Roman" pitchFamily="18" charset="0"/>
              </a:rPr>
              <a:t>Injetividade</a:t>
            </a:r>
            <a:r>
              <a:rPr lang="pt-BR" sz="3200" b="1" i="1" dirty="0" smtClean="0">
                <a:solidFill>
                  <a:srgbClr val="002060"/>
                </a:solidFill>
                <a:cs typeface="Times New Roman" pitchFamily="18" charset="0"/>
              </a:rPr>
              <a:t> em Poços Canhoneados</a:t>
            </a:r>
            <a:endParaRPr lang="pt-BR" sz="32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076" name="CaixaDeTexto 17"/>
          <p:cNvSpPr txBox="1">
            <a:spLocks noChangeArrowheads="1"/>
          </p:cNvSpPr>
          <p:nvPr/>
        </p:nvSpPr>
        <p:spPr bwMode="auto">
          <a:xfrm>
            <a:off x="305390" y="6453188"/>
            <a:ext cx="8803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latin typeface="Arial" pitchFamily="34" charset="0"/>
                <a:cs typeface="Arial" pitchFamily="34" charset="0"/>
              </a:rPr>
              <a:t>Reunião Anual de Avaliação dos </a:t>
            </a:r>
            <a:r>
              <a:rPr lang="pt-BR" i="1" dirty="0" err="1" smtClean="0">
                <a:latin typeface="Arial" pitchFamily="34" charset="0"/>
                <a:cs typeface="Arial" pitchFamily="34" charset="0"/>
              </a:rPr>
              <a:t>PRH´s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N-NE 2012, Natal/RN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de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Outubro.</a:t>
            </a:r>
            <a:endParaRPr lang="pt-B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164178" y="71414"/>
            <a:ext cx="8818324" cy="85551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081" name="Imagem 8" descr="logoANP_h_fundobranco_c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407" y="59140"/>
            <a:ext cx="16621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Imagem 9" descr="PR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182" y="58346"/>
            <a:ext cx="1673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Imagem 10" descr="cabeçalho RAA 2010-ok.jpg"/>
          <p:cNvPicPr>
            <a:picLocks noChangeAspect="1"/>
          </p:cNvPicPr>
          <p:nvPr/>
        </p:nvPicPr>
        <p:blipFill>
          <a:blip r:embed="rId4" cstate="print"/>
          <a:srcRect l="20262" t="7106" r="64133" b="5139"/>
          <a:stretch>
            <a:fillRect/>
          </a:stretch>
        </p:blipFill>
        <p:spPr bwMode="auto">
          <a:xfrm>
            <a:off x="2844057" y="58346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fin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9777" y="58708"/>
            <a:ext cx="1183644" cy="720000"/>
          </a:xfrm>
          <a:prstGeom prst="rect">
            <a:avLst/>
          </a:prstGeom>
        </p:spPr>
      </p:pic>
      <p:pic>
        <p:nvPicPr>
          <p:cNvPr id="12" name="Imagem 11" descr="logo_raa_2012_sem_UFRN_b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331" y="4708"/>
            <a:ext cx="1118807" cy="828000"/>
          </a:xfrm>
          <a:prstGeom prst="rect">
            <a:avLst/>
          </a:prstGeom>
        </p:spPr>
      </p:pic>
      <p:pic>
        <p:nvPicPr>
          <p:cNvPr id="13" name="Imagem 12" descr="raa2012rodape.png"/>
          <p:cNvPicPr/>
          <p:nvPr/>
        </p:nvPicPr>
        <p:blipFill rotWithShape="1">
          <a:blip r:embed="rId7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4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 cstate="print"/>
          <a:srcRect l="32191" t="28000" r="39051" b="22880"/>
          <a:stretch>
            <a:fillRect/>
          </a:stretch>
        </p:blipFill>
        <p:spPr bwMode="auto">
          <a:xfrm>
            <a:off x="371480" y="1194400"/>
            <a:ext cx="384048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07504" y="5930116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Distribuição de pressão (linhas de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isopressão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e linhas de fluxo) na malha em linha esconsa.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6" cstate="print"/>
          <a:srcRect l="24750" t="42990" r="44085" b="28010"/>
          <a:stretch>
            <a:fillRect/>
          </a:stretch>
        </p:blipFill>
        <p:spPr bwMode="auto">
          <a:xfrm>
            <a:off x="4644008" y="3861048"/>
            <a:ext cx="3931920" cy="2651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320480" y="3522494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Dano à formação devido à filtração de partículas.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 l="10922" t="32941" r="51869" b="39004"/>
          <a:stretch>
            <a:fillRect/>
          </a:stretch>
        </p:blipFill>
        <p:spPr bwMode="auto">
          <a:xfrm>
            <a:off x="4652966" y="1196752"/>
            <a:ext cx="3879474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427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 Obtidos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4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 l="36319" t="41062" r="32969" b="23501"/>
          <a:stretch>
            <a:fillRect/>
          </a:stretch>
        </p:blipFill>
        <p:spPr bwMode="auto">
          <a:xfrm>
            <a:off x="1331640" y="1075204"/>
            <a:ext cx="6264696" cy="552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27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 Obtidos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5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29231" t="35156" r="26472" b="22762"/>
          <a:stretch>
            <a:fillRect/>
          </a:stretch>
        </p:blipFill>
        <p:spPr bwMode="auto">
          <a:xfrm>
            <a:off x="2915816" y="1268760"/>
            <a:ext cx="5400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ector de seta reta 13"/>
          <p:cNvCxnSpPr/>
          <p:nvPr/>
        </p:nvCxnSpPr>
        <p:spPr>
          <a:xfrm rot="10800000">
            <a:off x="5724128" y="2276872"/>
            <a:ext cx="100013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10800000">
            <a:off x="6732240" y="1916832"/>
            <a:ext cx="857256" cy="73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10800000">
            <a:off x="2627784" y="2204864"/>
            <a:ext cx="857256" cy="73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195736" y="20608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RE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560" y="19696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Propriedades do Reboco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934814" y="6322714"/>
          <a:ext cx="140493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Equation" r:id="rId7" imgW="1218960" imgH="241200" progId="Equation.DSMT4">
                  <p:embed/>
                </p:oleObj>
              </mc:Choice>
              <mc:Fallback>
                <p:oleObj name="Equation" r:id="rId7" imgW="121896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814" y="6322714"/>
                        <a:ext cx="1404938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683568" y="5580087"/>
          <a:ext cx="22860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name="Equation" r:id="rId9" imgW="2273300" imgH="660400" progId="Equation.DSMT4">
                  <p:embed/>
                </p:oleObj>
              </mc:Choice>
              <mc:Fallback>
                <p:oleObj name="Equation" r:id="rId9" imgW="2273300" imgH="660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580087"/>
                        <a:ext cx="22860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09922" y="3429000"/>
          <a:ext cx="208987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Equation" r:id="rId11" imgW="2082800" imgH="457200" progId="Equation.DSMT4">
                  <p:embed/>
                </p:oleObj>
              </mc:Choice>
              <mc:Fallback>
                <p:oleObj name="Equation" r:id="rId11" imgW="208280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22" y="3429000"/>
                        <a:ext cx="208987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899592" y="2564904"/>
          <a:ext cx="130016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Equation" r:id="rId13" imgW="1143000" imgH="228600" progId="Equation.DSMT4">
                  <p:embed/>
                </p:oleObj>
              </mc:Choice>
              <mc:Fallback>
                <p:oleObj name="Equation" r:id="rId13" imgW="11430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64904"/>
                        <a:ext cx="1300163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1115616" y="2924944"/>
          <a:ext cx="9652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Equation" r:id="rId15" imgW="838080" imgH="228600" progId="Equation.DSMT4">
                  <p:embed/>
                </p:oleObj>
              </mc:Choice>
              <mc:Fallback>
                <p:oleObj name="Equation" r:id="rId15" imgW="8380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924944"/>
                        <a:ext cx="96520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5292080" y="20608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FP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300192" y="175307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RE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059832" y="544522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Ajuste da Impedância para o Poço A (antes da 1ª acidificação).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7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 Obtidos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4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pic>
        <p:nvPicPr>
          <p:cNvPr id="14" name="Imagem 13"/>
          <p:cNvPicPr/>
          <p:nvPr/>
        </p:nvPicPr>
        <p:blipFill>
          <a:blip r:embed="rId5" cstate="print"/>
          <a:srcRect l="19050" t="38657" r="23142" b="35456"/>
          <a:stretch>
            <a:fillRect/>
          </a:stretch>
        </p:blipFill>
        <p:spPr bwMode="auto">
          <a:xfrm>
            <a:off x="251520" y="1844824"/>
            <a:ext cx="8784976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571472" y="1214422"/>
            <a:ext cx="8072494" cy="4863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Análise de Sensibilidade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27584" y="58052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Impedância em função do tempo para diferentes: (a) comprimento e (b) raio do túnel canhoneado.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 Obtidos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4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pic>
        <p:nvPicPr>
          <p:cNvPr id="13" name="Imagem 12"/>
          <p:cNvPicPr/>
          <p:nvPr/>
        </p:nvPicPr>
        <p:blipFill>
          <a:blip r:embed="rId5" cstate="print"/>
          <a:srcRect l="17857" t="32985" r="25599" b="39535"/>
          <a:stretch>
            <a:fillRect/>
          </a:stretch>
        </p:blipFill>
        <p:spPr bwMode="auto">
          <a:xfrm>
            <a:off x="432048" y="1772816"/>
            <a:ext cx="85324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539552" y="1196752"/>
            <a:ext cx="8072494" cy="4863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Análise de Sensibilidade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27584" y="55892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Efeito da (a) densidade do túnel canhoneado e (b) do ângulo de fase na Impedância.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 Obtidos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4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95536" y="1024860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 smtClean="0"/>
              <a:t> As linhas de isopressão são “onduladas” próximas aos canhoneados (onde ocorre o maior dano à formação) e circulares longe dos canhoneados.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b="10639"/>
          <a:stretch>
            <a:fillRect/>
          </a:stretch>
        </p:blipFill>
        <p:spPr bwMode="auto">
          <a:xfrm>
            <a:off x="468040" y="2276872"/>
            <a:ext cx="4464000" cy="446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m 14"/>
          <p:cNvPicPr/>
          <p:nvPr/>
        </p:nvPicPr>
        <p:blipFill>
          <a:blip r:embed="rId6" cstate="print"/>
          <a:srcRect b="12449"/>
          <a:stretch>
            <a:fillRect/>
          </a:stretch>
        </p:blipFill>
        <p:spPr bwMode="auto">
          <a:xfrm>
            <a:off x="5004048" y="3034680"/>
            <a:ext cx="3024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3687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Considerações Finais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3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1127641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/>
              <a:t> A modelagem matemática para previsão da perda de </a:t>
            </a:r>
            <a:r>
              <a:rPr lang="pt-BR" sz="2400" dirty="0" err="1" smtClean="0"/>
              <a:t>injetividade</a:t>
            </a:r>
            <a:r>
              <a:rPr lang="pt-BR" sz="2400" dirty="0" smtClean="0"/>
              <a:t> em poços canhoneados foi iniciada.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/>
              <a:t> O simulador permitiu prever a perda de </a:t>
            </a:r>
            <a:r>
              <a:rPr lang="pt-BR" sz="2400" dirty="0" err="1" smtClean="0"/>
              <a:t>injetividade</a:t>
            </a:r>
            <a:r>
              <a:rPr lang="pt-BR" sz="2400" dirty="0" smtClean="0"/>
              <a:t> durante a injeção de água e apresentou bom ajuste aos dados de campo.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/>
              <a:t> A análise de sensibilidade mostrou que os parâmetros </a:t>
            </a:r>
            <a:r>
              <a:rPr lang="pt-BR" sz="2400" smtClean="0"/>
              <a:t>do túnel canhoneado </a:t>
            </a:r>
            <a:r>
              <a:rPr lang="pt-BR" sz="2400" dirty="0" smtClean="0"/>
              <a:t>(comprimento, raio, densidade do canhoneado e ângulo de fase) influenciam fortemente no comportamento da perda de injetividade.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/>
              <a:t> Próxima etapa: Princípio da Superposição de Efeitos.</a:t>
            </a:r>
          </a:p>
        </p:txBody>
      </p:sp>
    </p:spTree>
    <p:extLst>
      <p:ext uri="{BB962C8B-B14F-4D97-AF65-F5344CB8AC3E}">
        <p14:creationId xmlns:p14="http://schemas.microsoft.com/office/powerpoint/2010/main" val="291250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Agradecimentos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3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pic>
        <p:nvPicPr>
          <p:cNvPr id="6" name="Imagem 15" descr="ufrn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34975"/>
            <a:ext cx="197381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9" descr="PR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7753" y="1477928"/>
            <a:ext cx="1754077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l="50591" t="41879" r="35234" b="44832"/>
          <a:stretch>
            <a:fillRect/>
          </a:stretch>
        </p:blipFill>
        <p:spPr bwMode="auto">
          <a:xfrm>
            <a:off x="3635896" y="4444664"/>
            <a:ext cx="146304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 l="61222" t="54430" r="19878" b="32281"/>
          <a:stretch>
            <a:fillRect/>
          </a:stretch>
        </p:blipFill>
        <p:spPr bwMode="auto">
          <a:xfrm>
            <a:off x="3582296" y="1340768"/>
            <a:ext cx="178816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LEAP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55830" y="2957553"/>
            <a:ext cx="1836000" cy="828000"/>
          </a:xfrm>
          <a:prstGeom prst="rect">
            <a:avLst/>
          </a:prstGeom>
        </p:spPr>
      </p:pic>
      <p:pic>
        <p:nvPicPr>
          <p:cNvPr id="15" name="Imagem 14"/>
          <p:cNvPicPr/>
          <p:nvPr/>
        </p:nvPicPr>
        <p:blipFill>
          <a:blip r:embed="rId8" cstate="print"/>
          <a:srcRect l="16336" t="4490" r="4194"/>
          <a:stretch>
            <a:fillRect/>
          </a:stretch>
        </p:blipFill>
        <p:spPr bwMode="auto">
          <a:xfrm>
            <a:off x="3756286" y="2946671"/>
            <a:ext cx="1440180" cy="9720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 l="10625" t="13281" r="76250" b="79688"/>
          <a:stretch>
            <a:fillRect/>
          </a:stretch>
        </p:blipFill>
        <p:spPr bwMode="auto">
          <a:xfrm>
            <a:off x="755576" y="1348320"/>
            <a:ext cx="19202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raa2012rodape.png"/>
          <p:cNvPicPr/>
          <p:nvPr/>
        </p:nvPicPr>
        <p:blipFill>
          <a:blip r:embed="rId3" cstate="print"/>
          <a:srcRect l="86521" t="48083" r="-32" b="6945"/>
          <a:stretch>
            <a:fillRect/>
          </a:stretch>
        </p:blipFill>
        <p:spPr>
          <a:xfrm>
            <a:off x="755576" y="4516672"/>
            <a:ext cx="18722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4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Roteiro</a:t>
            </a: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3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717798" y="1596856"/>
            <a:ext cx="81026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Motivação/Introdução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 Aplicação na Indústria do Petróleo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 Metodologia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5. Resultados Obtidos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6. Considerações Finais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7. Agradecimentos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Motivação/Introdução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4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51520" y="1280954"/>
            <a:ext cx="3816424" cy="4884350"/>
            <a:chOff x="35496" y="1196752"/>
            <a:chExt cx="3816424" cy="4884350"/>
          </a:xfrm>
        </p:grpSpPr>
        <p:sp>
          <p:nvSpPr>
            <p:cNvPr id="13" name="CaixaDeTexto 12"/>
            <p:cNvSpPr txBox="1"/>
            <p:nvPr/>
          </p:nvSpPr>
          <p:spPr>
            <a:xfrm>
              <a:off x="323528" y="1196752"/>
              <a:ext cx="288032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Injeção de Água</a:t>
              </a:r>
              <a:endParaRPr lang="pt-BR" sz="2400" b="1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5496" y="2083495"/>
              <a:ext cx="3816424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 smtClean="0"/>
                <a:t>Água injetada: Água do mar ou água produzida</a:t>
              </a:r>
              <a:endParaRPr lang="pt-BR" sz="22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5496" y="3212976"/>
              <a:ext cx="381642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/>
                <a:t>Partículas de óleo, materiais orgânicos e/ou minerais</a:t>
              </a:r>
              <a:endParaRPr lang="pt-BR" sz="20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5496" y="4377298"/>
              <a:ext cx="381642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Retenção das partículas no meio poroso</a:t>
              </a:r>
              <a:endParaRPr lang="pt-BR" sz="2000" b="1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5496" y="5373216"/>
              <a:ext cx="381642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/>
                <a:t>Dano à Formação </a:t>
              </a:r>
            </a:p>
            <a:p>
              <a:pPr algn="ctr"/>
              <a:r>
                <a:rPr lang="pt-BR" sz="2000" b="1" dirty="0" smtClean="0"/>
                <a:t>Perda de Injetividade</a:t>
              </a:r>
              <a:endParaRPr lang="pt-BR" sz="2000" b="1" dirty="0"/>
            </a:p>
          </p:txBody>
        </p:sp>
        <p:cxnSp>
          <p:nvCxnSpPr>
            <p:cNvPr id="18" name="Conector de seta reta 17"/>
            <p:cNvCxnSpPr>
              <a:stCxn id="13" idx="2"/>
            </p:cNvCxnSpPr>
            <p:nvPr/>
          </p:nvCxnSpPr>
          <p:spPr>
            <a:xfrm rot="5400000">
              <a:off x="1562473" y="1859632"/>
              <a:ext cx="40243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rot="5400000">
              <a:off x="1583668" y="3032956"/>
              <a:ext cx="36004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 rot="5400000">
              <a:off x="1547664" y="4149080"/>
              <a:ext cx="432048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 rot="5400000">
              <a:off x="1619672" y="5229200"/>
              <a:ext cx="288032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Imagem 21"/>
          <p:cNvPicPr/>
          <p:nvPr/>
        </p:nvPicPr>
        <p:blipFill rotWithShape="1">
          <a:blip r:embed="rId5" cstate="print"/>
          <a:srcRect l="32969" t="42520" r="31088" b="29396"/>
          <a:stretch/>
        </p:blipFill>
        <p:spPr bwMode="auto">
          <a:xfrm>
            <a:off x="4215067" y="1124744"/>
            <a:ext cx="4749421" cy="3474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3" name="Grupo 22"/>
          <p:cNvGrpSpPr/>
          <p:nvPr/>
        </p:nvGrpSpPr>
        <p:grpSpPr>
          <a:xfrm>
            <a:off x="4572000" y="4725144"/>
            <a:ext cx="4104456" cy="1800200"/>
            <a:chOff x="4572000" y="4725144"/>
            <a:chExt cx="4104456" cy="1800200"/>
          </a:xfrm>
        </p:grpSpPr>
        <p:sp>
          <p:nvSpPr>
            <p:cNvPr id="24" name="CaixaDeTexto 23"/>
            <p:cNvSpPr txBox="1"/>
            <p:nvPr/>
          </p:nvSpPr>
          <p:spPr>
            <a:xfrm>
              <a:off x="4860032" y="4725144"/>
              <a:ext cx="381642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/>
                <a:t>Impacto negativo à economia de produção de óleo</a:t>
              </a:r>
              <a:endParaRPr lang="pt-BR" sz="2000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860032" y="5817458"/>
              <a:ext cx="381642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Modelagem da Injetividade</a:t>
              </a:r>
              <a:r>
                <a:rPr lang="pt-BR" sz="2000" dirty="0" smtClean="0"/>
                <a:t>/ Gerenciamento de água</a:t>
              </a:r>
              <a:endParaRPr lang="pt-BR" sz="2000" dirty="0"/>
            </a:p>
          </p:txBody>
        </p:sp>
        <p:sp>
          <p:nvSpPr>
            <p:cNvPr id="26" name="Chave esquerda 25"/>
            <p:cNvSpPr/>
            <p:nvPr/>
          </p:nvSpPr>
          <p:spPr>
            <a:xfrm>
              <a:off x="4572000" y="4941168"/>
              <a:ext cx="144016" cy="1296144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5764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4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395536" y="98072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>
                <a:cs typeface="Arial" pitchFamily="34" charset="0"/>
              </a:rPr>
              <a:t>   Desenvolvimento de um modelo matemático (simulador) para previsão da perda de </a:t>
            </a:r>
            <a:r>
              <a:rPr lang="pt-BR" sz="2400" dirty="0" err="1" smtClean="0">
                <a:cs typeface="Arial" pitchFamily="34" charset="0"/>
              </a:rPr>
              <a:t>injetividade</a:t>
            </a:r>
            <a:r>
              <a:rPr lang="pt-BR" sz="2400" dirty="0" smtClean="0">
                <a:cs typeface="Arial" pitchFamily="34" charset="0"/>
              </a:rPr>
              <a:t> em poços canhoneados;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>
                <a:cs typeface="Arial" pitchFamily="34" charset="0"/>
              </a:rPr>
              <a:t> Modelagem: Teoria clássica da filtração em meios porosos</a:t>
            </a:r>
          </a:p>
          <a:p>
            <a:pPr marL="342900" indent="-342900" algn="just"/>
            <a:r>
              <a:rPr lang="pt-BR" sz="2400" dirty="0" smtClean="0">
                <a:cs typeface="Arial" pitchFamily="34" charset="0"/>
              </a:rPr>
              <a:t>                       &gt; Filtração profunda</a:t>
            </a:r>
          </a:p>
          <a:p>
            <a:pPr algn="just"/>
            <a:r>
              <a:rPr lang="pt-BR" sz="2400" dirty="0" smtClean="0">
                <a:cs typeface="Arial" pitchFamily="34" charset="0"/>
              </a:rPr>
              <a:t> 		</a:t>
            </a: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smtClean="0">
                <a:cs typeface="Arial" pitchFamily="34" charset="0"/>
              </a:rPr>
              <a:t>&gt; Formação do reboco externo</a:t>
            </a:r>
          </a:p>
          <a:p>
            <a:pPr algn="just"/>
            <a:r>
              <a:rPr lang="pt-BR" sz="2400" dirty="0" smtClean="0">
                <a:cs typeface="Arial" pitchFamily="34" charset="0"/>
              </a:rPr>
              <a:t>		 &gt; Interferência entre os canhoneados</a:t>
            </a:r>
          </a:p>
          <a:p>
            <a:pPr algn="just"/>
            <a:r>
              <a:rPr lang="pt-BR" sz="2400" dirty="0" smtClean="0">
                <a:cs typeface="Arial" pitchFamily="34" charset="0"/>
              </a:rPr>
              <a:t>                       &gt; Obtenção das linhas de </a:t>
            </a:r>
            <a:r>
              <a:rPr lang="pt-BR" sz="2400" dirty="0" err="1" smtClean="0">
                <a:cs typeface="Arial" pitchFamily="34" charset="0"/>
              </a:rPr>
              <a:t>isopressão</a:t>
            </a:r>
            <a:endParaRPr lang="pt-BR" sz="2400" dirty="0" smtClean="0">
              <a:cs typeface="Arial" pitchFamily="34" charset="0"/>
            </a:endParaRPr>
          </a:p>
          <a:p>
            <a:pPr algn="just"/>
            <a:r>
              <a:rPr lang="pt-BR" sz="2400" dirty="0">
                <a:cs typeface="Arial" pitchFamily="34" charset="0"/>
              </a:rPr>
              <a:t>	</a:t>
            </a:r>
            <a:r>
              <a:rPr lang="pt-BR" sz="2400" dirty="0" smtClean="0">
                <a:cs typeface="Arial" pitchFamily="34" charset="0"/>
              </a:rPr>
              <a:t>            &gt; Parâmetros relacionados à geometria do canhoneado.  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 smtClean="0">
                <a:cs typeface="Arial" pitchFamily="34" charset="0"/>
              </a:rPr>
              <a:t> Realizar testes em laboratório (dados experimentais) e aplicar com dados de campo. </a:t>
            </a:r>
          </a:p>
        </p:txBody>
      </p:sp>
    </p:spTree>
    <p:extLst>
      <p:ext uri="{BB962C8B-B14F-4D97-AF65-F5344CB8AC3E}">
        <p14:creationId xmlns:p14="http://schemas.microsoft.com/office/powerpoint/2010/main" val="368460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5521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4" cstate="print"/>
          <a:srcRect l="86472" t="47120" b="1"/>
          <a:stretch/>
        </p:blipFill>
        <p:spPr>
          <a:xfrm>
            <a:off x="7308304" y="78975"/>
            <a:ext cx="1620000" cy="7920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67544" y="1116033"/>
            <a:ext cx="8748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pt-B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Desenvolvimento do Simulador</a:t>
            </a:r>
            <a:endParaRPr lang="pt-BR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5775" y="188640"/>
            <a:ext cx="87487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Aplicação na Indústria do Petróleo</a:t>
            </a:r>
            <a:endParaRPr lang="pt-BR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0" y="19888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cs typeface="Arial" pitchFamily="34" charset="0"/>
              </a:rPr>
              <a:t>Entendimento da Perda de Injetividade, durante a Injeção de Água;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95287" y="2924944"/>
            <a:ext cx="8748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pt-BR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Programa Otimizado de Gerenciamento de Injeção de Água</a:t>
            </a:r>
            <a:endParaRPr lang="pt-BR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1560" y="414501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cs typeface="Arial" pitchFamily="34" charset="0"/>
              </a:rPr>
              <a:t>Auxiliar no desenvolvimento desse Programa: Filtração de água e tratamento químico; opções de </a:t>
            </a:r>
            <a:r>
              <a:rPr lang="pt-BR" sz="2400" dirty="0" err="1" smtClean="0">
                <a:cs typeface="Arial" pitchFamily="34" charset="0"/>
              </a:rPr>
              <a:t>reinjeção</a:t>
            </a:r>
            <a:r>
              <a:rPr lang="pt-BR" sz="2400" dirty="0" smtClean="0">
                <a:cs typeface="Arial" pitchFamily="34" charset="0"/>
              </a:rPr>
              <a:t> de água com separação dentro do poço ou no fundo do mar, descarte de resíduos;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cs typeface="Arial" pitchFamily="34" charset="0"/>
              </a:rPr>
              <a:t>Planejamento da estimulação do poço.</a:t>
            </a:r>
          </a:p>
        </p:txBody>
      </p:sp>
    </p:spTree>
    <p:extLst>
      <p:ext uri="{BB962C8B-B14F-4D97-AF65-F5344CB8AC3E}">
        <p14:creationId xmlns:p14="http://schemas.microsoft.com/office/powerpoint/2010/main" val="291250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5521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4" cstate="print"/>
          <a:srcRect l="86472" t="47120" b="1"/>
          <a:stretch/>
        </p:blipFill>
        <p:spPr>
          <a:xfrm>
            <a:off x="7308304" y="78975"/>
            <a:ext cx="1620000" cy="7920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67544" y="980728"/>
            <a:ext cx="8748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pt-B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Modelagem da Perda de </a:t>
            </a:r>
            <a:r>
              <a:rPr lang="pt-BR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Injetividade</a:t>
            </a:r>
            <a:endParaRPr lang="pt-BR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 r="-1864"/>
          <a:stretch>
            <a:fillRect/>
          </a:stretch>
        </p:blipFill>
        <p:spPr bwMode="auto">
          <a:xfrm>
            <a:off x="1043608" y="1607016"/>
            <a:ext cx="6606416" cy="4754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215775" y="188640"/>
            <a:ext cx="87487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Aplicação na Indústria do Petróleo</a:t>
            </a:r>
            <a:endParaRPr lang="pt-BR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674633" y="4077072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200" i="1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200" i="1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8032" y="6381328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Esquema da Modelagem da Perda de Injetividade aplicada para diferentes geometrias.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0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5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sp>
        <p:nvSpPr>
          <p:cNvPr id="14" name="Espaço Reservado para Conteúdo 5"/>
          <p:cNvSpPr txBox="1">
            <a:spLocks/>
          </p:cNvSpPr>
          <p:nvPr/>
        </p:nvSpPr>
        <p:spPr>
          <a:xfrm>
            <a:off x="571472" y="1214422"/>
            <a:ext cx="8072494" cy="4863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Modelagem Filtração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Profunda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 l="14648" t="26367" r="42871" b="32617"/>
          <a:stretch>
            <a:fillRect/>
          </a:stretch>
        </p:blipFill>
        <p:spPr bwMode="auto">
          <a:xfrm>
            <a:off x="1251390" y="2132856"/>
            <a:ext cx="3032578" cy="21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978643" y="472514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Função Dano à Formação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1630817" y="5237192"/>
          <a:ext cx="1429015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7" imgW="914400" imgH="419100" progId="Equation.DSMT4">
                  <p:embed/>
                </p:oleObj>
              </mc:Choice>
              <mc:Fallback>
                <p:oleObj name="Equation" r:id="rId7" imgW="914400" imgH="41910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817" y="5237192"/>
                        <a:ext cx="1429015" cy="6400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5148064" y="3861048"/>
          <a:ext cx="1637414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9" imgW="1054100" imgH="419100" progId="Equation.DSMT4">
                  <p:embed/>
                </p:oleObj>
              </mc:Choice>
              <mc:Fallback>
                <p:oleObj name="Equation" r:id="rId9" imgW="1054100" imgH="41910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861048"/>
                        <a:ext cx="1637414" cy="6400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upo 28"/>
          <p:cNvGrpSpPr/>
          <p:nvPr/>
        </p:nvGrpSpPr>
        <p:grpSpPr>
          <a:xfrm>
            <a:off x="5004048" y="1916832"/>
            <a:ext cx="2376264" cy="1656184"/>
            <a:chOff x="5076056" y="2060848"/>
            <a:chExt cx="2376264" cy="1656184"/>
          </a:xfrm>
        </p:grpSpPr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5220072" y="2140848"/>
            <a:ext cx="2110899" cy="64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3" name="Equation" r:id="rId11" imgW="1473200" imgH="444500" progId="Equation.DSMT4">
                    <p:embed/>
                  </p:oleObj>
                </mc:Choice>
                <mc:Fallback>
                  <p:oleObj name="Equation" r:id="rId11" imgW="1473200" imgH="444500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0072" y="2140848"/>
                          <a:ext cx="2110899" cy="640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5580112" y="3004944"/>
            <a:ext cx="1051561" cy="64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4" name="Equation" r:id="rId13" imgW="672808" imgH="393529" progId="Equation.DSMT4">
                    <p:embed/>
                  </p:oleObj>
                </mc:Choice>
                <mc:Fallback>
                  <p:oleObj name="Equation" r:id="rId13" imgW="672808" imgH="393529" progId="Equation.DSMT4">
                    <p:embed/>
                    <p:pic>
                      <p:nvPicPr>
                        <p:cNvPr id="0" name="Picture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0112" y="3004944"/>
                          <a:ext cx="1051561" cy="640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tângulo 21"/>
            <p:cNvSpPr/>
            <p:nvPr/>
          </p:nvSpPr>
          <p:spPr bwMode="auto">
            <a:xfrm>
              <a:off x="5076056" y="2060848"/>
              <a:ext cx="2376264" cy="165618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5148064" y="4869160"/>
          <a:ext cx="168433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15" imgW="1016000" imgH="889000" progId="Equation.DSMT4">
                  <p:embed/>
                </p:oleObj>
              </mc:Choice>
              <mc:Fallback>
                <p:oleObj name="Equation" r:id="rId15" imgW="1016000" imgH="8890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869160"/>
                        <a:ext cx="1684337" cy="1463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50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5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126876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2000" dirty="0" smtClean="0"/>
              <a:t>Modelo</a:t>
            </a:r>
            <a:r>
              <a:rPr lang="pt-BR" sz="2000" dirty="0" smtClean="0"/>
              <a:t>: Solução analítica da distribuição de pressão do fluxo para um canhoneado simples no meio poroso.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BR" sz="2000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000" dirty="0" smtClean="0"/>
              <a:t> Sistema de coordenadas: elipsoidais prolato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92339"/>
              </p:ext>
            </p:extLst>
          </p:nvPr>
        </p:nvGraphicFramePr>
        <p:xfrm>
          <a:off x="1547664" y="2780928"/>
          <a:ext cx="28495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6" imgW="1803400" imgH="584200" progId="Equation.DSMT4">
                  <p:embed/>
                </p:oleObj>
              </mc:Choice>
              <mc:Fallback>
                <p:oleObj name="Equation" r:id="rId6" imgW="1803400" imgH="58420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780928"/>
                        <a:ext cx="28495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831965"/>
              </p:ext>
            </p:extLst>
          </p:nvPr>
        </p:nvGraphicFramePr>
        <p:xfrm>
          <a:off x="761306" y="4437112"/>
          <a:ext cx="3557588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Equation" r:id="rId8" imgW="2273300" imgH="711200" progId="Equation.DSMT4">
                  <p:embed/>
                </p:oleObj>
              </mc:Choice>
              <mc:Fallback>
                <p:oleObj name="Equation" r:id="rId8" imgW="2273300" imgH="711200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06" y="4437112"/>
                        <a:ext cx="3557588" cy="109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ta para a direita 12"/>
          <p:cNvSpPr/>
          <p:nvPr/>
        </p:nvSpPr>
        <p:spPr>
          <a:xfrm>
            <a:off x="107504" y="4797152"/>
            <a:ext cx="611560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10" cstate="print"/>
          <a:srcRect l="27557" t="31543" r="35234" b="35235"/>
          <a:stretch>
            <a:fillRect/>
          </a:stretch>
        </p:blipFill>
        <p:spPr bwMode="auto">
          <a:xfrm>
            <a:off x="4572000" y="3140968"/>
            <a:ext cx="4389120" cy="3135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3923928" y="6330806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Representação do túnel canhoneado.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0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179388" y="71438"/>
            <a:ext cx="8818562" cy="85566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288" y="115888"/>
            <a:ext cx="59769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08"/>
            <a:ext cx="1118807" cy="828000"/>
          </a:xfrm>
          <a:prstGeom prst="rect">
            <a:avLst/>
          </a:prstGeom>
        </p:spPr>
      </p:pic>
      <p:pic>
        <p:nvPicPr>
          <p:cNvPr id="11" name="Imagem 10" descr="raa2012rodape.png"/>
          <p:cNvPicPr/>
          <p:nvPr/>
        </p:nvPicPr>
        <p:blipFill rotWithShape="1">
          <a:blip r:embed="rId4" cstate="print"/>
          <a:srcRect l="86472" t="47120" b="1"/>
          <a:stretch/>
        </p:blipFill>
        <p:spPr>
          <a:xfrm>
            <a:off x="7344488" y="78975"/>
            <a:ext cx="1620000" cy="792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98072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2060"/>
                </a:solidFill>
              </a:rPr>
              <a:t> Geometria do canhoneado</a:t>
            </a:r>
          </a:p>
        </p:txBody>
      </p:sp>
      <p:pic>
        <p:nvPicPr>
          <p:cNvPr id="8" name="Imagem 7"/>
          <p:cNvPicPr/>
          <p:nvPr/>
        </p:nvPicPr>
        <p:blipFill>
          <a:blip r:embed="rId5" cstate="print"/>
          <a:srcRect l="24515" t="23059" r="21164" b="11059"/>
          <a:stretch>
            <a:fillRect/>
          </a:stretch>
        </p:blipFill>
        <p:spPr bwMode="auto">
          <a:xfrm>
            <a:off x="3699832" y="1484784"/>
            <a:ext cx="512064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 l="54628" t="19653" r="18794" b="41957"/>
          <a:stretch>
            <a:fillRect/>
          </a:stretch>
        </p:blipFill>
        <p:spPr bwMode="auto">
          <a:xfrm>
            <a:off x="395536" y="1556792"/>
            <a:ext cx="3146538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 l="53446" t="61734" r="30607" b="23501"/>
          <a:stretch>
            <a:fillRect/>
          </a:stretch>
        </p:blipFill>
        <p:spPr bwMode="auto">
          <a:xfrm>
            <a:off x="755576" y="5157192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3563888" y="6237312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Esquema da geometria do poço canhoneado.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9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540</Words>
  <Application>Microsoft Office PowerPoint</Application>
  <PresentationFormat>Apresentação na tela (4:3)</PresentationFormat>
  <Paragraphs>99</Paragraphs>
  <Slides>17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Aruzza Mabel</dc:creator>
  <cp:lastModifiedBy>Vanessa Limeira</cp:lastModifiedBy>
  <cp:revision>130</cp:revision>
  <dcterms:created xsi:type="dcterms:W3CDTF">2010-08-04T23:03:51Z</dcterms:created>
  <dcterms:modified xsi:type="dcterms:W3CDTF">2012-10-11T00:41:33Z</dcterms:modified>
</cp:coreProperties>
</file>