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7" d="100"/>
          <a:sy n="57" d="100"/>
        </p:scale>
        <p:origin x="-1404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569D8-B8E2-406E-A20E-CD8449042A04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15BEC-7026-4506-87CA-F5A835B1AC7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25573-6320-4851-ABEB-0A507D70ABB7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4FCBE0-83CF-452B-A7A6-E9D7E95469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F597A-A8FC-4A32-8D7A-5D991F6E4F25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78B13-A5A2-4A00-8400-2AAC56922A9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10272-69DD-4832-B326-FAF658CEA88D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50FE8-0459-4067-978C-B708845107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5FA32-23C0-4D04-B125-B85F2EE3A153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53DB8-F54F-4D03-BA37-44F7F63FFB3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1C766-F8C3-44E6-A10E-BB8D160DE47B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B3E1A-21D0-4DDC-BA6F-DB8DB1405B3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D2DE9F-059A-4D6C-BB17-3C70E1825ABA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D5722-32AA-4721-B32A-35D059D358D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05846-AEFF-4A38-85B1-3AF2156A670A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2140F-738D-4C2C-8D84-81C963CB57B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1D3AE-F726-4694-96FA-B8AA5E9089FE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07713-0C07-401C-B21E-CE4943FE4F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25183-D0DD-4933-AF8A-8BA579461B98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B05D5-3D06-47E7-A97A-945C2C6B564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36B6C83-78FD-44CA-8DDD-D37BFBB92402}" type="datetimeFigureOut">
              <a:rPr lang="pt-BR"/>
              <a:pPr>
                <a:defRPr/>
              </a:pPr>
              <a:t>9/9/2012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0B113C-83F3-46D2-B389-A80577D6BF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ângulo 15"/>
          <p:cNvSpPr/>
          <p:nvPr/>
        </p:nvSpPr>
        <p:spPr>
          <a:xfrm>
            <a:off x="215900" y="2325688"/>
            <a:ext cx="6877050" cy="1882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1313" indent="-341313" fontAlgn="auto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ct val="70000"/>
              <a:buFont typeface="Verdana" pitchFamily="32" charset="0"/>
              <a:buChar char="•"/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Nome </a:t>
            </a:r>
            <a:r>
              <a:rPr lang="pt-BR" b="1" kern="0" dirty="0" smtClean="0">
                <a:latin typeface="Arial" pitchFamily="34" charset="0"/>
                <a:cs typeface="Arial" pitchFamily="34" charset="0"/>
              </a:rPr>
              <a:t>Completo </a:t>
            </a:r>
            <a:r>
              <a:rPr lang="pt-BR" b="1" kern="0" dirty="0">
                <a:latin typeface="Arial" pitchFamily="34" charset="0"/>
                <a:cs typeface="Arial" pitchFamily="34" charset="0"/>
              </a:rPr>
              <a:t>Bolsista, especificando a categoria (GRA, MSC ou DSC)</a:t>
            </a:r>
          </a:p>
          <a:p>
            <a:pPr marL="341313" indent="-341313" fontAlgn="auto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ct val="70000"/>
              <a:buFont typeface="Verdana" pitchFamily="32" charset="0"/>
              <a:buChar char="•"/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 Orientador: Prof.  Dr. </a:t>
            </a:r>
            <a:r>
              <a:rPr lang="pt-BR" b="1" kern="0" dirty="0" err="1">
                <a:latin typeface="Arial" pitchFamily="34" charset="0"/>
                <a:cs typeface="Arial" pitchFamily="34" charset="0"/>
              </a:rPr>
              <a:t>Xxxx</a:t>
            </a:r>
            <a:r>
              <a:rPr lang="pt-BR" b="1" kern="0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kern="0" dirty="0" err="1">
                <a:latin typeface="Arial" pitchFamily="34" charset="0"/>
                <a:cs typeface="Arial" pitchFamily="34" charset="0"/>
              </a:rPr>
              <a:t>Yyyy</a:t>
            </a:r>
            <a:endParaRPr lang="pt-BR" b="1" kern="0" dirty="0">
              <a:latin typeface="Arial" pitchFamily="34" charset="0"/>
              <a:cs typeface="Arial" pitchFamily="34" charset="0"/>
            </a:endParaRPr>
          </a:p>
          <a:p>
            <a:pPr marL="341313" indent="-341313" fontAlgn="auto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>
                <a:srgbClr val="FFFFFF"/>
              </a:buClr>
              <a:buSzPct val="70000"/>
              <a:buFont typeface="Verdana" pitchFamily="32" charset="0"/>
              <a:buChar char="•"/>
              <a:defRPr/>
            </a:pPr>
            <a:r>
              <a:rPr lang="pt-BR" b="1" kern="0" dirty="0">
                <a:latin typeface="Arial" pitchFamily="34" charset="0"/>
                <a:cs typeface="Arial" pitchFamily="34" charset="0"/>
              </a:rPr>
              <a:t> Co–orientador: Prof.  Dr. </a:t>
            </a:r>
            <a:r>
              <a:rPr lang="pt-BR" b="1" kern="0" dirty="0" err="1" smtClean="0">
                <a:latin typeface="Arial" pitchFamily="34" charset="0"/>
                <a:cs typeface="Arial" pitchFamily="34" charset="0"/>
              </a:rPr>
              <a:t>Yyyy</a:t>
            </a:r>
            <a:r>
              <a:rPr lang="pt-BR" b="1" kern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kern="0" dirty="0" err="1" smtClean="0">
                <a:latin typeface="Arial" pitchFamily="34" charset="0"/>
                <a:cs typeface="Arial" pitchFamily="34" charset="0"/>
              </a:rPr>
              <a:t>Xxxx</a:t>
            </a:r>
            <a:r>
              <a:rPr lang="pt-BR" b="1" kern="0" dirty="0" smtClean="0">
                <a:latin typeface="Arial" pitchFamily="34" charset="0"/>
                <a:cs typeface="Arial" pitchFamily="34" charset="0"/>
              </a:rPr>
              <a:t> </a:t>
            </a:r>
            <a:endParaRPr lang="pt-BR" b="1" kern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250825" y="1281113"/>
            <a:ext cx="84978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2806700" algn="ctr"/>
                <a:tab pos="5611813" algn="r"/>
              </a:tabLst>
            </a:pPr>
            <a:r>
              <a:rPr lang="pt-BR" sz="3200" b="1" i="1" dirty="0">
                <a:cs typeface="Times New Roman" pitchFamily="18" charset="0"/>
              </a:rPr>
              <a:t>Título do Trabalho</a:t>
            </a:r>
            <a:endParaRPr lang="pt-BR" sz="3200" dirty="0">
              <a:cs typeface="Times New Roman" pitchFamily="18" charset="0"/>
            </a:endParaRPr>
          </a:p>
        </p:txBody>
      </p:sp>
      <p:sp>
        <p:nvSpPr>
          <p:cNvPr id="3076" name="CaixaDeTexto 17"/>
          <p:cNvSpPr txBox="1">
            <a:spLocks noChangeArrowheads="1"/>
          </p:cNvSpPr>
          <p:nvPr/>
        </p:nvSpPr>
        <p:spPr bwMode="auto">
          <a:xfrm>
            <a:off x="179388" y="6453188"/>
            <a:ext cx="85693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dirty="0" smtClean="0">
                <a:latin typeface="Calibri" pitchFamily="34" charset="0"/>
              </a:rPr>
              <a:t>Reunião </a:t>
            </a:r>
            <a:r>
              <a:rPr lang="pt-BR" dirty="0" err="1" smtClean="0">
                <a:latin typeface="Calibri" pitchFamily="34" charset="0"/>
              </a:rPr>
              <a:t>Annual</a:t>
            </a:r>
            <a:r>
              <a:rPr lang="pt-BR" dirty="0" smtClean="0">
                <a:latin typeface="Calibri" pitchFamily="34" charset="0"/>
              </a:rPr>
              <a:t> de Avaliação dos </a:t>
            </a:r>
            <a:r>
              <a:rPr lang="pt-BR" dirty="0" err="1" smtClean="0">
                <a:latin typeface="Calibri" pitchFamily="34" charset="0"/>
              </a:rPr>
              <a:t>PRH´</a:t>
            </a:r>
            <a:r>
              <a:rPr lang="pt-BR" dirty="0" smtClean="0">
                <a:latin typeface="Calibri" pitchFamily="34" charset="0"/>
              </a:rPr>
              <a:t>s N-NE 2012, Natal/RN</a:t>
            </a:r>
            <a:r>
              <a:rPr lang="pt-BR" dirty="0">
                <a:latin typeface="Calibri" pitchFamily="34" charset="0"/>
              </a:rPr>
              <a:t>, </a:t>
            </a:r>
            <a:r>
              <a:rPr lang="pt-BR" dirty="0" smtClean="0">
                <a:latin typeface="Calibri" pitchFamily="34" charset="0"/>
              </a:rPr>
              <a:t>10 </a:t>
            </a:r>
            <a:r>
              <a:rPr lang="pt-BR" dirty="0">
                <a:latin typeface="Calibri" pitchFamily="34" charset="0"/>
              </a:rPr>
              <a:t>e </a:t>
            </a:r>
            <a:r>
              <a:rPr lang="pt-BR" dirty="0" smtClean="0">
                <a:latin typeface="Calibri" pitchFamily="34" charset="0"/>
              </a:rPr>
              <a:t>11 </a:t>
            </a:r>
            <a:r>
              <a:rPr lang="pt-BR" dirty="0">
                <a:latin typeface="Calibri" pitchFamily="34" charset="0"/>
              </a:rPr>
              <a:t>de </a:t>
            </a:r>
            <a:r>
              <a:rPr lang="pt-BR" dirty="0" smtClean="0">
                <a:latin typeface="Calibri" pitchFamily="34" charset="0"/>
              </a:rPr>
              <a:t>Outubro</a:t>
            </a:r>
            <a:endParaRPr lang="pt-BR" dirty="0">
              <a:latin typeface="Calibri" pitchFamily="34" charset="0"/>
            </a:endParaRPr>
          </a:p>
        </p:txBody>
      </p:sp>
      <p:sp>
        <p:nvSpPr>
          <p:cNvPr id="15" name="Retângulo 14"/>
          <p:cNvSpPr/>
          <p:nvPr/>
        </p:nvSpPr>
        <p:spPr bwMode="auto">
          <a:xfrm>
            <a:off x="164178" y="71414"/>
            <a:ext cx="8818324" cy="85551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pic>
        <p:nvPicPr>
          <p:cNvPr id="3081" name="Imagem 8" descr="logoANP_h_fundobranco_cor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7407" y="59140"/>
            <a:ext cx="1662113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Imagem 9" descr="PRH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94182" y="58346"/>
            <a:ext cx="16732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4" name="Imagem 10" descr="cabeçalho RAA 2010-ok.jpg"/>
          <p:cNvPicPr>
            <a:picLocks noChangeAspect="1"/>
          </p:cNvPicPr>
          <p:nvPr/>
        </p:nvPicPr>
        <p:blipFill>
          <a:blip r:embed="rId4"/>
          <a:srcRect l="20262" t="7106" r="64133" b="5139"/>
          <a:stretch>
            <a:fillRect/>
          </a:stretch>
        </p:blipFill>
        <p:spPr bwMode="auto">
          <a:xfrm>
            <a:off x="2844057" y="58346"/>
            <a:ext cx="1143000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Imagem 9" descr="fine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19777" y="58708"/>
            <a:ext cx="1183644" cy="720000"/>
          </a:xfrm>
          <a:prstGeom prst="rect">
            <a:avLst/>
          </a:prstGeom>
        </p:spPr>
      </p:pic>
      <p:pic>
        <p:nvPicPr>
          <p:cNvPr id="12" name="Imagem 11" descr="logo_raa_2012_sem_UFRN_bco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05331" y="4708"/>
            <a:ext cx="1118807" cy="82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643834" y="58708"/>
            <a:ext cx="972000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 bwMode="auto">
          <a:xfrm>
            <a:off x="179388" y="71438"/>
            <a:ext cx="8818562" cy="85566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7" name="CaixaDeTexto 6"/>
          <p:cNvSpPr txBox="1"/>
          <p:nvPr/>
        </p:nvSpPr>
        <p:spPr>
          <a:xfrm>
            <a:off x="395288" y="115888"/>
            <a:ext cx="5976937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4400" b="1" dirty="0">
                <a:solidFill>
                  <a:srgbClr val="002060"/>
                </a:solidFill>
                <a:latin typeface="+mj-lt"/>
              </a:rPr>
              <a:t>Roteiro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57188" y="1214438"/>
            <a:ext cx="8429625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1600" b="1" dirty="0" smtClean="0"/>
              <a:t>Motivação/Desafios:</a:t>
            </a:r>
            <a:r>
              <a:rPr lang="pt-BR" sz="1600" dirty="0" smtClean="0"/>
              <a:t> Explicitar quais foram os “gargalos tecnológicos” ou demandas técnico-científicas que motivaram a execução do trabalho, bem como os desafios a serem enfrentados pelo bolsista.</a:t>
            </a:r>
          </a:p>
          <a:p>
            <a:r>
              <a:rPr lang="pt-BR" sz="1600" b="1" dirty="0" smtClean="0"/>
              <a:t> </a:t>
            </a:r>
            <a:endParaRPr lang="pt-BR" sz="1600" dirty="0" smtClean="0"/>
          </a:p>
          <a:p>
            <a:r>
              <a:rPr lang="pt-BR" sz="1600" b="1" dirty="0" smtClean="0"/>
              <a:t>Objetivo:</a:t>
            </a:r>
            <a:r>
              <a:rPr lang="pt-BR" sz="1600" dirty="0" smtClean="0"/>
              <a:t> Em função da demanda apresentada, definir o objetivo do trabalho.</a:t>
            </a:r>
          </a:p>
          <a:p>
            <a:r>
              <a:rPr lang="pt-BR" sz="1600" b="1" dirty="0" smtClean="0"/>
              <a:t> </a:t>
            </a:r>
            <a:endParaRPr lang="pt-BR" sz="1600" dirty="0" smtClean="0"/>
          </a:p>
          <a:p>
            <a:r>
              <a:rPr lang="pt-BR" sz="1600" b="1" dirty="0" smtClean="0"/>
              <a:t>Aplicação na Indústria do Petróleo:</a:t>
            </a:r>
            <a:r>
              <a:rPr lang="pt-BR" sz="1600" dirty="0" smtClean="0"/>
              <a:t> Resultados da pesquisa que contribuem para a indústria do petróleo, gás natural e </a:t>
            </a:r>
            <a:r>
              <a:rPr lang="pt-BR" sz="1600" dirty="0" err="1" smtClean="0"/>
              <a:t>biocombustíveis</a:t>
            </a:r>
            <a:r>
              <a:rPr lang="pt-BR" sz="1600" dirty="0" smtClean="0"/>
              <a:t>. Explicitar os benefícios sociais, econômicos ou ambientais do trabalho.</a:t>
            </a:r>
          </a:p>
          <a:p>
            <a:r>
              <a:rPr lang="pt-BR" sz="1600" b="1" dirty="0" smtClean="0"/>
              <a:t> </a:t>
            </a:r>
            <a:endParaRPr lang="pt-BR" sz="1600" dirty="0" smtClean="0"/>
          </a:p>
          <a:p>
            <a:r>
              <a:rPr lang="pt-BR" sz="1600" b="1" dirty="0" smtClean="0"/>
              <a:t>Resultados Obtidos:</a:t>
            </a:r>
            <a:r>
              <a:rPr lang="pt-BR" sz="1600" dirty="0" smtClean="0"/>
              <a:t> Apresentar os principais resultados obtidos com a pesquisa (ex. programa computacional, produto, metodologia ou ferramenta de análise etc.). Recomenda-se a inserção de pelo menos uma figura para representar o trabalho em termos de resultados obtidos.</a:t>
            </a:r>
          </a:p>
          <a:p>
            <a:r>
              <a:rPr lang="pt-BR" sz="1600" dirty="0" smtClean="0"/>
              <a:t> </a:t>
            </a:r>
          </a:p>
          <a:p>
            <a:r>
              <a:rPr lang="pt-BR" sz="1600" b="1" dirty="0" smtClean="0"/>
              <a:t>Agradecimentos:</a:t>
            </a:r>
            <a:r>
              <a:rPr lang="pt-BR" sz="1600" dirty="0" smtClean="0"/>
              <a:t> Espaço destinado aos agradecimentos (recomenda-se o uso de logotipos)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8708"/>
            <a:ext cx="972000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Imagem 9" descr="logo_raa_2012_sem_UFRN_b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0826" y="4708"/>
            <a:ext cx="1118807" cy="828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auto">
          <a:xfrm>
            <a:off x="179388" y="71438"/>
            <a:ext cx="8818562" cy="855662"/>
          </a:xfrm>
          <a:prstGeom prst="rect">
            <a:avLst/>
          </a:pr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/>
          </a:p>
        </p:txBody>
      </p:sp>
      <p:sp>
        <p:nvSpPr>
          <p:cNvPr id="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5" y="101600"/>
            <a:ext cx="6192838" cy="749300"/>
          </a:xfrm>
        </p:spPr>
        <p:txBody>
          <a:bodyPr lIns="0" tIns="0" rIns="0" bIns="0"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pt-BR" b="1" dirty="0" smtClean="0">
                <a:solidFill>
                  <a:schemeClr val="tx2">
                    <a:lumMod val="75000"/>
                  </a:schemeClr>
                </a:solidFill>
              </a:rPr>
              <a:t>1. Motivação/Desafios: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58708"/>
            <a:ext cx="972000" cy="7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Imagem 7" descr="logo_raa_2012_sem_UFRN_bc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00826" y="4708"/>
            <a:ext cx="1118807" cy="828000"/>
          </a:xfrm>
          <a:prstGeom prst="rect">
            <a:avLst/>
          </a:prstGeom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57188" y="1214438"/>
            <a:ext cx="84296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pt-BR" sz="1600" b="1" dirty="0" smtClean="0"/>
              <a:t>As seções: Motivação/Desafios; Objetivo; Aplicação na Indústria do Petróleo </a:t>
            </a:r>
            <a:r>
              <a:rPr lang="pt-BR" sz="1600" b="1" dirty="0" smtClean="0"/>
              <a:t>e Resultados </a:t>
            </a:r>
            <a:r>
              <a:rPr lang="pt-BR" sz="1600" b="1" dirty="0" smtClean="0"/>
              <a:t>Obtidos devem ser contempladas, mas outras seções podem ser criadas de acordo com as especificidades do trabalho.</a:t>
            </a:r>
          </a:p>
          <a:p>
            <a:endParaRPr lang="pt-BR" sz="1600" b="1" dirty="0" smtClean="0"/>
          </a:p>
          <a:p>
            <a:r>
              <a:rPr lang="pt-BR" sz="1600" b="1" dirty="0" smtClean="0"/>
              <a:t>O logotipo do respectivo PRH deve ser acrescentado.</a:t>
            </a:r>
            <a:endParaRPr lang="pt-BR" sz="16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128</Words>
  <Application>Microsoft Office PowerPoint</Application>
  <PresentationFormat>Apresentação na tela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Tema do Office</vt:lpstr>
      <vt:lpstr>Slide 1</vt:lpstr>
      <vt:lpstr>Slide 2</vt:lpstr>
      <vt:lpstr>1. Motivação/Desafios: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Aruzza Mabel</dc:creator>
  <cp:lastModifiedBy>Osvaldo Chiavone Filho</cp:lastModifiedBy>
  <cp:revision>43</cp:revision>
  <dcterms:created xsi:type="dcterms:W3CDTF">2010-08-04T23:03:51Z</dcterms:created>
  <dcterms:modified xsi:type="dcterms:W3CDTF">2012-09-09T23:02:35Z</dcterms:modified>
</cp:coreProperties>
</file>