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4671000" cy="36195000"/>
  <p:notesSz cx="32086550" cy="3287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FF0000"/>
    <a:srgbClr val="000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 autoAdjust="0"/>
    <p:restoredTop sz="94660" autoAdjust="0"/>
  </p:normalViewPr>
  <p:slideViewPr>
    <p:cSldViewPr>
      <p:cViewPr>
        <p:scale>
          <a:sx n="19" d="100"/>
          <a:sy n="19" d="100"/>
        </p:scale>
        <p:origin x="-1338" y="-102"/>
      </p:cViewPr>
      <p:guideLst>
        <p:guide orient="horz" pos="11400"/>
        <p:guide pos="10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049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661" tIns="179830" rIns="359661" bIns="179830" numCol="1" anchor="t" anchorCtr="0" compatLnSpc="1">
            <a:prstTxWarp prst="textNoShape">
              <a:avLst/>
            </a:prstTxWarp>
          </a:bodyPr>
          <a:lstStyle>
            <a:lvl1pPr defTabSz="3597275">
              <a:defRPr sz="47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81638" y="0"/>
            <a:ext cx="139049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661" tIns="179830" rIns="359661" bIns="179830" numCol="1" anchor="t" anchorCtr="0" compatLnSpc="1">
            <a:prstTxWarp prst="textNoShape">
              <a:avLst/>
            </a:prstTxWarp>
          </a:bodyPr>
          <a:lstStyle>
            <a:lvl1pPr algn="r" defTabSz="3597275">
              <a:defRPr sz="47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1127700"/>
            <a:ext cx="1390491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661" tIns="179830" rIns="359661" bIns="179830" numCol="1" anchor="b" anchorCtr="0" compatLnSpc="1">
            <a:prstTxWarp prst="textNoShape">
              <a:avLst/>
            </a:prstTxWarp>
          </a:bodyPr>
          <a:lstStyle>
            <a:lvl1pPr defTabSz="3597275">
              <a:defRPr sz="47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81638" y="31127700"/>
            <a:ext cx="139049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661" tIns="179830" rIns="359661" bIns="179830" numCol="1" anchor="b" anchorCtr="0" compatLnSpc="1">
            <a:prstTxWarp prst="textNoShape">
              <a:avLst/>
            </a:prstTxWarp>
          </a:bodyPr>
          <a:lstStyle>
            <a:lvl1pPr algn="r" defTabSz="3597275">
              <a:defRPr sz="4700"/>
            </a:lvl1pPr>
          </a:lstStyle>
          <a:p>
            <a:pPr>
              <a:defRPr/>
            </a:pPr>
            <a:fld id="{341807E8-859F-413C-8BAE-616BAD1523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04913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661" tIns="179830" rIns="359661" bIns="179830" numCol="1" anchor="t" anchorCtr="0" compatLnSpc="1">
            <a:prstTxWarp prst="textNoShape">
              <a:avLst/>
            </a:prstTxWarp>
          </a:bodyPr>
          <a:lstStyle>
            <a:lvl1pPr defTabSz="3597275">
              <a:defRPr sz="47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181638" y="0"/>
            <a:ext cx="13904912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661" tIns="179830" rIns="359661" bIns="179830" numCol="1" anchor="t" anchorCtr="0" compatLnSpc="1">
            <a:prstTxWarp prst="textNoShape">
              <a:avLst/>
            </a:prstTxWarp>
          </a:bodyPr>
          <a:lstStyle>
            <a:lvl1pPr algn="r" defTabSz="3597275">
              <a:defRPr sz="47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36188" y="2463800"/>
            <a:ext cx="11814175" cy="12333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278313" y="15617825"/>
            <a:ext cx="23529925" cy="1479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661" tIns="179830" rIns="359661" bIns="179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1235650"/>
            <a:ext cx="13904913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661" tIns="179830" rIns="359661" bIns="179830" numCol="1" anchor="b" anchorCtr="0" compatLnSpc="1">
            <a:prstTxWarp prst="textNoShape">
              <a:avLst/>
            </a:prstTxWarp>
          </a:bodyPr>
          <a:lstStyle>
            <a:lvl1pPr defTabSz="3597275">
              <a:defRPr sz="47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81638" y="31235650"/>
            <a:ext cx="13904912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661" tIns="179830" rIns="359661" bIns="179830" numCol="1" anchor="b" anchorCtr="0" compatLnSpc="1">
            <a:prstTxWarp prst="textNoShape">
              <a:avLst/>
            </a:prstTxWarp>
          </a:bodyPr>
          <a:lstStyle>
            <a:lvl1pPr algn="r" defTabSz="3597275">
              <a:defRPr sz="4700"/>
            </a:lvl1pPr>
          </a:lstStyle>
          <a:p>
            <a:pPr>
              <a:defRPr/>
            </a:pPr>
            <a:fld id="{9FB25515-3A85-41DA-8D40-C39C280D3A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00325" y="11244263"/>
            <a:ext cx="29470350" cy="775811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00650" y="20510500"/>
            <a:ext cx="24269700" cy="92503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3550" y="1449388"/>
            <a:ext cx="31203900" cy="60325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733550" y="8445500"/>
            <a:ext cx="31203900" cy="238871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136475" y="1449388"/>
            <a:ext cx="7800975" cy="308832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733550" y="1449388"/>
            <a:ext cx="23250525" cy="30883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3550" y="1449388"/>
            <a:ext cx="31203900" cy="60325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33550" y="8445500"/>
            <a:ext cx="31203900" cy="238871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38438" y="23258463"/>
            <a:ext cx="29470350" cy="71882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738438" y="15341600"/>
            <a:ext cx="29470350" cy="79168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3550" y="1449388"/>
            <a:ext cx="31203900" cy="60325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33550" y="8445500"/>
            <a:ext cx="15525750" cy="238871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411700" y="8445500"/>
            <a:ext cx="15525750" cy="238871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3550" y="1449388"/>
            <a:ext cx="31203900" cy="603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33550" y="8102600"/>
            <a:ext cx="15319375" cy="33766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33550" y="11479213"/>
            <a:ext cx="15319375" cy="2085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7611725" y="8102600"/>
            <a:ext cx="15325725" cy="33766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7611725" y="11479213"/>
            <a:ext cx="15325725" cy="2085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3550" y="1449388"/>
            <a:ext cx="31203900" cy="60325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3550" y="1441450"/>
            <a:ext cx="11406188" cy="61325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55663" y="1441450"/>
            <a:ext cx="19381787" cy="308911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33550" y="7573963"/>
            <a:ext cx="11406188" cy="24758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96088" y="25336500"/>
            <a:ext cx="20802600" cy="2990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796088" y="3233738"/>
            <a:ext cx="20802600" cy="21717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96088" y="28327350"/>
            <a:ext cx="20802600" cy="4248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14"/>
          <p:cNvSpPr>
            <a:spLocks noChangeArrowheads="1"/>
          </p:cNvSpPr>
          <p:nvPr userDrawn="1"/>
        </p:nvSpPr>
        <p:spPr bwMode="auto">
          <a:xfrm>
            <a:off x="0" y="6773863"/>
            <a:ext cx="34637663" cy="855662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65" name="Rectangle 17"/>
          <p:cNvSpPr>
            <a:spLocks noChangeArrowheads="1"/>
          </p:cNvSpPr>
          <p:nvPr userDrawn="1"/>
        </p:nvSpPr>
        <p:spPr bwMode="auto">
          <a:xfrm>
            <a:off x="0" y="2552700"/>
            <a:ext cx="34637663" cy="85725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200525" rtl="0" eaLnBrk="0" fontAlgn="base" hangingPunct="0">
        <a:spcBef>
          <a:spcPct val="0"/>
        </a:spcBef>
        <a:spcAft>
          <a:spcPct val="0"/>
        </a:spcAft>
        <a:defRPr kumimoji="1" sz="20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defTabSz="4200525" rtl="0" eaLnBrk="0" fontAlgn="base" hangingPunct="0">
        <a:spcBef>
          <a:spcPct val="0"/>
        </a:spcBef>
        <a:spcAft>
          <a:spcPct val="0"/>
        </a:spcAft>
        <a:defRPr kumimoji="1" sz="20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defTabSz="4200525" rtl="0" eaLnBrk="0" fontAlgn="base" hangingPunct="0">
        <a:spcBef>
          <a:spcPct val="0"/>
        </a:spcBef>
        <a:spcAft>
          <a:spcPct val="0"/>
        </a:spcAft>
        <a:defRPr kumimoji="1" sz="20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defTabSz="4200525" rtl="0" eaLnBrk="0" fontAlgn="base" hangingPunct="0">
        <a:spcBef>
          <a:spcPct val="0"/>
        </a:spcBef>
        <a:spcAft>
          <a:spcPct val="0"/>
        </a:spcAft>
        <a:defRPr kumimoji="1" sz="20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defTabSz="4200525" rtl="0" eaLnBrk="0" fontAlgn="base" hangingPunct="0">
        <a:spcBef>
          <a:spcPct val="0"/>
        </a:spcBef>
        <a:spcAft>
          <a:spcPct val="0"/>
        </a:spcAft>
        <a:defRPr kumimoji="1" sz="20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defTabSz="4200525" rtl="0" eaLnBrk="0" fontAlgn="base" hangingPunct="0">
        <a:spcBef>
          <a:spcPct val="0"/>
        </a:spcBef>
        <a:spcAft>
          <a:spcPct val="0"/>
        </a:spcAft>
        <a:defRPr kumimoji="1" sz="20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defTabSz="4200525" rtl="0" eaLnBrk="0" fontAlgn="base" hangingPunct="0">
        <a:spcBef>
          <a:spcPct val="0"/>
        </a:spcBef>
        <a:spcAft>
          <a:spcPct val="0"/>
        </a:spcAft>
        <a:defRPr kumimoji="1" sz="20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defTabSz="4200525" rtl="0" eaLnBrk="0" fontAlgn="base" hangingPunct="0">
        <a:spcBef>
          <a:spcPct val="0"/>
        </a:spcBef>
        <a:spcAft>
          <a:spcPct val="0"/>
        </a:spcAft>
        <a:defRPr kumimoji="1" sz="20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defTabSz="4200525" rtl="0" eaLnBrk="0" fontAlgn="base" hangingPunct="0">
        <a:spcBef>
          <a:spcPct val="0"/>
        </a:spcBef>
        <a:spcAft>
          <a:spcPct val="0"/>
        </a:spcAft>
        <a:defRPr kumimoji="1" sz="202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1576388" indent="-1576388" algn="l" defTabSz="4200525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14700">
          <a:solidFill>
            <a:schemeClr val="tx1"/>
          </a:solidFill>
          <a:latin typeface="+mn-lt"/>
          <a:ea typeface="+mn-ea"/>
          <a:cs typeface="+mn-cs"/>
        </a:defRPr>
      </a:lvl1pPr>
      <a:lvl2pPr marL="3413125" indent="-1312863" algn="l" defTabSz="4200525" rtl="0" eaLnBrk="0" fontAlgn="base" hangingPunct="0">
        <a:spcBef>
          <a:spcPct val="20000"/>
        </a:spcBef>
        <a:spcAft>
          <a:spcPct val="0"/>
        </a:spcAft>
        <a:buChar char="–"/>
        <a:defRPr kumimoji="1" sz="12900">
          <a:solidFill>
            <a:schemeClr val="tx1"/>
          </a:solidFill>
          <a:latin typeface="+mn-lt"/>
        </a:defRPr>
      </a:lvl2pPr>
      <a:lvl3pPr marL="5251450" indent="-1050925" algn="l" defTabSz="4200525" rtl="0" eaLnBrk="0" fontAlgn="base" hangingPunct="0">
        <a:spcBef>
          <a:spcPct val="20000"/>
        </a:spcBef>
        <a:spcAft>
          <a:spcPct val="0"/>
        </a:spcAft>
        <a:buChar char="•"/>
        <a:defRPr kumimoji="1" sz="11100">
          <a:solidFill>
            <a:schemeClr val="tx1"/>
          </a:solidFill>
          <a:latin typeface="+mn-lt"/>
        </a:defRPr>
      </a:lvl3pPr>
      <a:lvl4pPr marL="7351713" indent="-1050925" algn="l" defTabSz="4200525" rtl="0" eaLnBrk="0" fontAlgn="base" hangingPunct="0">
        <a:spcBef>
          <a:spcPct val="20000"/>
        </a:spcBef>
        <a:spcAft>
          <a:spcPct val="0"/>
        </a:spcAft>
        <a:buChar char="–"/>
        <a:defRPr kumimoji="1" sz="9100">
          <a:solidFill>
            <a:schemeClr val="tx1"/>
          </a:solidFill>
          <a:latin typeface="+mn-lt"/>
        </a:defRPr>
      </a:lvl4pPr>
      <a:lvl5pPr marL="9451975" indent="-1050925" algn="l" defTabSz="4200525" rtl="0" eaLnBrk="0" fontAlgn="base" hangingPunct="0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</a:defRPr>
      </a:lvl5pPr>
      <a:lvl6pPr marL="9909175" indent="-1050925" algn="l" defTabSz="4200525" rtl="0" eaLnBrk="0" fontAlgn="base" hangingPunct="0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</a:defRPr>
      </a:lvl6pPr>
      <a:lvl7pPr marL="10366375" indent="-1050925" algn="l" defTabSz="4200525" rtl="0" eaLnBrk="0" fontAlgn="base" hangingPunct="0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</a:defRPr>
      </a:lvl7pPr>
      <a:lvl8pPr marL="10823575" indent="-1050925" algn="l" defTabSz="4200525" rtl="0" eaLnBrk="0" fontAlgn="base" hangingPunct="0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</a:defRPr>
      </a:lvl8pPr>
      <a:lvl9pPr marL="11280775" indent="-1050925" algn="l" defTabSz="4200525" rtl="0" eaLnBrk="0" fontAlgn="base" hangingPunct="0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imica.ufrn.br/cgi-bin/openwebmail/openwebmail-viewatt.pl/cabe%E7alho%20RAA%202010.JPG?action=viewattachment&amp;sessionid=martacosta*www.quimica.ufrn.br-session-0.203673963706059&amp;message_id=%3c20101006134311.M4740@geologia.ufrn.br%3e&amp;folder=saved-messages&amp;attachment_nodeid=0-3&amp;convfrom=none.iso-8859-1" TargetMode="External"/><Relationship Id="rId2" Type="http://schemas.openxmlformats.org/officeDocument/2006/relationships/hyperlink" Target="mailto:yyyyy@yyyyy.br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8"/>
          <p:cNvSpPr>
            <a:spLocks noChangeShapeType="1"/>
          </p:cNvSpPr>
          <p:nvPr/>
        </p:nvSpPr>
        <p:spPr bwMode="auto">
          <a:xfrm flipV="1">
            <a:off x="0" y="32319913"/>
            <a:ext cx="34671000" cy="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</p:spPr>
        <p:txBody>
          <a:bodyPr vert="eaVert">
            <a:spAutoFit/>
          </a:bodyPr>
          <a:lstStyle/>
          <a:p>
            <a:endParaRPr lang="pt-BR"/>
          </a:p>
        </p:txBody>
      </p:sp>
      <p:sp>
        <p:nvSpPr>
          <p:cNvPr id="2051" name="Line 19"/>
          <p:cNvSpPr>
            <a:spLocks noChangeShapeType="1"/>
          </p:cNvSpPr>
          <p:nvPr/>
        </p:nvSpPr>
        <p:spPr bwMode="auto">
          <a:xfrm flipV="1">
            <a:off x="-95250" y="32105600"/>
            <a:ext cx="346710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</p:spPr>
        <p:txBody>
          <a:bodyPr vert="eaVert">
            <a:spAutoFit/>
          </a:bodyPr>
          <a:lstStyle/>
          <a:p>
            <a:endParaRPr lang="pt-BR"/>
          </a:p>
        </p:txBody>
      </p:sp>
      <p:sp>
        <p:nvSpPr>
          <p:cNvPr id="5259" name="Text Box 139"/>
          <p:cNvSpPr txBox="1">
            <a:spLocks noChangeArrowheads="1"/>
          </p:cNvSpPr>
          <p:nvPr/>
        </p:nvSpPr>
        <p:spPr bwMode="auto">
          <a:xfrm>
            <a:off x="0" y="3595688"/>
            <a:ext cx="33997900" cy="3609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283" tIns="48642" rIns="97283" bIns="48642">
            <a:spAutoFit/>
          </a:bodyPr>
          <a:lstStyle/>
          <a:p>
            <a:pPr algn="ctr" defTabSz="973138" eaLnBrk="1" hangingPunct="1">
              <a:spcBef>
                <a:spcPct val="50000"/>
              </a:spcBef>
              <a:defRPr/>
            </a:pPr>
            <a:r>
              <a:rPr lang="pt-BR" sz="5400" b="1" dirty="0">
                <a:solidFill>
                  <a:srgbClr val="000099"/>
                </a:solidFill>
                <a:latin typeface="+mn-lt"/>
                <a:cs typeface="Arial" pitchFamily="34" charset="0"/>
              </a:rPr>
              <a:t>Nomes Autores</a:t>
            </a:r>
            <a:endParaRPr lang="en-GB" sz="5400" dirty="0">
              <a:solidFill>
                <a:srgbClr val="000099"/>
              </a:solidFill>
              <a:latin typeface="+mn-lt"/>
              <a:cs typeface="Times New Roman" pitchFamily="18" charset="0"/>
            </a:endParaRPr>
          </a:p>
          <a:p>
            <a:pPr algn="ctr" defTabSz="973138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pt-BR" sz="5400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Departamento XXXX, Universidade </a:t>
            </a:r>
            <a:r>
              <a:rPr lang="pt-BR" sz="5400" dirty="0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XXXX, Logradouro, Bairro, </a:t>
            </a:r>
            <a:r>
              <a:rPr lang="en-GB" sz="5400" dirty="0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#####-### </a:t>
            </a:r>
            <a:r>
              <a:rPr lang="en-GB" sz="5400" dirty="0" err="1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Cidade</a:t>
            </a:r>
            <a:r>
              <a:rPr lang="en-GB" sz="5400" dirty="0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/UF </a:t>
            </a:r>
            <a:r>
              <a:rPr lang="en-GB" sz="5400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– </a:t>
            </a:r>
            <a:r>
              <a:rPr lang="en-GB" sz="5400" dirty="0" err="1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Brasil</a:t>
            </a:r>
            <a:endParaRPr lang="en-GB" sz="5400" dirty="0" smtClean="0">
              <a:solidFill>
                <a:srgbClr val="000099"/>
              </a:solidFill>
              <a:latin typeface="+mj-lt"/>
              <a:cs typeface="Times New Roman" pitchFamily="18" charset="0"/>
            </a:endParaRPr>
          </a:p>
          <a:p>
            <a:pPr algn="ctr" defTabSz="973138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5400" dirty="0" smtClean="0">
                <a:solidFill>
                  <a:srgbClr val="000099"/>
                </a:solidFill>
                <a:latin typeface="+mj-lt"/>
                <a:cs typeface="Times New Roman" pitchFamily="18" charset="0"/>
                <a:hlinkClick r:id="rId2"/>
              </a:rPr>
              <a:t>yyyyy@yyyyy.br</a:t>
            </a:r>
            <a:r>
              <a:rPr lang="en-GB" sz="5400" dirty="0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 </a:t>
            </a:r>
            <a:r>
              <a:rPr lang="en-GB" sz="5400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(e-mail </a:t>
            </a:r>
            <a:r>
              <a:rPr lang="en-GB" sz="5400" dirty="0" err="1">
                <a:solidFill>
                  <a:srgbClr val="000099"/>
                </a:solidFill>
                <a:latin typeface="+mj-lt"/>
                <a:cs typeface="Times New Roman" pitchFamily="18" charset="0"/>
              </a:rPr>
              <a:t>contato</a:t>
            </a:r>
            <a:r>
              <a:rPr lang="en-GB" sz="5400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)</a:t>
            </a:r>
          </a:p>
          <a:p>
            <a:pPr algn="ctr" defTabSz="973138" eaLnBrk="1" hangingPunct="1">
              <a:lnSpc>
                <a:spcPct val="80000"/>
              </a:lnSpc>
              <a:spcBef>
                <a:spcPct val="50000"/>
              </a:spcBef>
              <a:defRPr/>
            </a:pPr>
            <a:endParaRPr lang="pt-BR" sz="2600" dirty="0">
              <a:solidFill>
                <a:srgbClr val="000099"/>
              </a:solidFill>
            </a:endParaRPr>
          </a:p>
        </p:txBody>
      </p:sp>
      <p:sp>
        <p:nvSpPr>
          <p:cNvPr id="2054" name="AutoShape 10" descr="http://www.quimica.ufrn.br/cgi-bin/openwebmail/openwebmail-viewatt.pl/cabe%E7alho%20RAA%202010.JPG?action=viewattachment&amp;sessionid=martacosta*www.quimica.ufrn.br-session-0.203673963706059&amp;message_id=%3C20101006134311.M4740%40geologia.ufrn.br%3E&amp;folder=saved-messages&amp;attachment_nodeid=0-3&amp;convfrom=none.iso-8859-1">
            <a:hlinkClick r:id="rId3" tooltip="Baixar"/>
          </p:cNvPr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57" name="Retângulo 9"/>
          <p:cNvSpPr>
            <a:spLocks noChangeArrowheads="1"/>
          </p:cNvSpPr>
          <p:nvPr/>
        </p:nvSpPr>
        <p:spPr bwMode="auto">
          <a:xfrm>
            <a:off x="13515512" y="752183"/>
            <a:ext cx="76399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73138" eaLnBrk="1" hangingPunct="1">
              <a:spcBef>
                <a:spcPct val="50000"/>
              </a:spcBef>
            </a:pPr>
            <a:r>
              <a:rPr lang="pt-BR" sz="7200" b="1" dirty="0" smtClean="0">
                <a:solidFill>
                  <a:srgbClr val="000099"/>
                </a:solidFill>
                <a:cs typeface="Arial" charset="0"/>
              </a:rPr>
              <a:t>Título do Trabalho</a:t>
            </a:r>
            <a:endParaRPr lang="pt-BR" sz="7200" b="1" dirty="0">
              <a:solidFill>
                <a:srgbClr val="000099"/>
              </a:solidFill>
              <a:cs typeface="Times New Roman" pitchFamily="18" charset="0"/>
            </a:endParaRPr>
          </a:p>
        </p:txBody>
      </p:sp>
      <p:grpSp>
        <p:nvGrpSpPr>
          <p:cNvPr id="13" name="Grupo 12"/>
          <p:cNvGrpSpPr>
            <a:grpSpLocks noChangeAspect="1"/>
          </p:cNvGrpSpPr>
          <p:nvPr/>
        </p:nvGrpSpPr>
        <p:grpSpPr>
          <a:xfrm>
            <a:off x="3858158" y="32739886"/>
            <a:ext cx="26954684" cy="2952000"/>
            <a:chOff x="2073279" y="32416631"/>
            <a:chExt cx="31203942" cy="3420000"/>
          </a:xfrm>
        </p:grpSpPr>
        <p:pic>
          <p:nvPicPr>
            <p:cNvPr id="2058" name="Imagem 10" descr="cabeçalho RAA 2010-ok.jpg"/>
            <p:cNvPicPr>
              <a:picLocks noChangeAspect="1"/>
            </p:cNvPicPr>
            <p:nvPr/>
          </p:nvPicPr>
          <p:blipFill>
            <a:blip r:embed="rId4"/>
            <a:srcRect r="13256"/>
            <a:stretch>
              <a:fillRect/>
            </a:stretch>
          </p:blipFill>
          <p:spPr bwMode="auto">
            <a:xfrm>
              <a:off x="2073279" y="32527870"/>
              <a:ext cx="24597648" cy="3176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Imagem 10" descr="logo_raa_2012_sem_UFRN_bco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656046" y="32416631"/>
              <a:ext cx="4621175" cy="3420000"/>
            </a:xfrm>
            <a:prstGeom prst="rect">
              <a:avLst/>
            </a:prstGeom>
          </p:spPr>
        </p:pic>
      </p:grpSp>
      <p:sp>
        <p:nvSpPr>
          <p:cNvPr id="16" name="CaixaDeTexto 15"/>
          <p:cNvSpPr txBox="1"/>
          <p:nvPr/>
        </p:nvSpPr>
        <p:spPr>
          <a:xfrm>
            <a:off x="28622704" y="0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28765580" y="564386"/>
            <a:ext cx="50720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Calibri" pitchFamily="34" charset="0"/>
                <a:cs typeface="Calibri" pitchFamily="34" charset="0"/>
              </a:rPr>
              <a:t>LOGO</a:t>
            </a:r>
          </a:p>
          <a:p>
            <a:r>
              <a:rPr lang="pt-BR" sz="6000" dirty="0" smtClean="0">
                <a:latin typeface="Calibri" pitchFamily="34" charset="0"/>
                <a:cs typeface="Calibri" pitchFamily="34" charset="0"/>
              </a:rPr>
              <a:t>UNIVERSIDADE</a:t>
            </a:r>
            <a:endParaRPr lang="pt-BR" sz="6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833322" y="538162"/>
            <a:ext cx="3143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Calibri" pitchFamily="34" charset="0"/>
                <a:cs typeface="Calibri" pitchFamily="34" charset="0"/>
              </a:rPr>
              <a:t>LOGO</a:t>
            </a:r>
          </a:p>
          <a:p>
            <a:r>
              <a:rPr lang="pt-BR" sz="6000" dirty="0" smtClean="0">
                <a:latin typeface="Calibri" pitchFamily="34" charset="0"/>
                <a:cs typeface="Calibri" pitchFamily="34" charset="0"/>
              </a:rPr>
              <a:t>PRH##</a:t>
            </a:r>
            <a:endParaRPr lang="pt-BR" sz="6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404826" y="8453370"/>
            <a:ext cx="3150415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/>
              <a:t>Motivação/Desafios:</a:t>
            </a:r>
            <a:r>
              <a:rPr lang="pt-BR" sz="4000" dirty="0" smtClean="0"/>
              <a:t> Explicitar quais foram os “gargalos tecnológicos” ou demandas técnico-científicas que motivaram a execução do trabalho, bem como os desafios a serem enfrentados pelo bolsista.</a:t>
            </a:r>
          </a:p>
          <a:p>
            <a:r>
              <a:rPr lang="pt-BR" sz="4000" b="1" dirty="0" smtClean="0"/>
              <a:t> </a:t>
            </a:r>
            <a:endParaRPr lang="pt-BR" sz="4000" dirty="0" smtClean="0"/>
          </a:p>
          <a:p>
            <a:r>
              <a:rPr lang="pt-BR" sz="4000" b="1" dirty="0" smtClean="0"/>
              <a:t>Objetivo:</a:t>
            </a:r>
            <a:r>
              <a:rPr lang="pt-BR" sz="4000" dirty="0" smtClean="0"/>
              <a:t> Em função da demanda apresentada, definir o objetivo do trabalho.</a:t>
            </a:r>
          </a:p>
          <a:p>
            <a:r>
              <a:rPr lang="pt-BR" sz="4000" b="1" dirty="0" smtClean="0"/>
              <a:t> </a:t>
            </a:r>
            <a:endParaRPr lang="pt-BR" sz="4000" dirty="0" smtClean="0"/>
          </a:p>
          <a:p>
            <a:r>
              <a:rPr lang="pt-BR" sz="4000" b="1" dirty="0" smtClean="0"/>
              <a:t>Aplicação na Indústria do Petróleo:</a:t>
            </a:r>
            <a:r>
              <a:rPr lang="pt-BR" sz="4000" dirty="0" smtClean="0"/>
              <a:t> Resultados da pesquisa que contribuem para a indústria do petróleo, gás natural e </a:t>
            </a:r>
            <a:r>
              <a:rPr lang="pt-BR" sz="4000" dirty="0" err="1" smtClean="0"/>
              <a:t>biocombustíveis</a:t>
            </a:r>
            <a:r>
              <a:rPr lang="pt-BR" sz="4000" dirty="0" smtClean="0"/>
              <a:t>. Explicitar os benefícios sociais, econômicos ou ambientais do trabalho.</a:t>
            </a:r>
          </a:p>
          <a:p>
            <a:r>
              <a:rPr lang="pt-BR" sz="4000" b="1" dirty="0" smtClean="0"/>
              <a:t> </a:t>
            </a:r>
            <a:endParaRPr lang="pt-BR" sz="4000" dirty="0" smtClean="0"/>
          </a:p>
          <a:p>
            <a:r>
              <a:rPr lang="pt-BR" sz="4000" b="1" dirty="0" smtClean="0"/>
              <a:t>Resultados Obtidos:</a:t>
            </a:r>
            <a:r>
              <a:rPr lang="pt-BR" sz="4000" dirty="0" smtClean="0"/>
              <a:t> Apresentar os principais resultados obtidos com a pesquisa (ex. programa computacional, produto, metodologia ou ferramenta de análise etc.). Recomenda-se a inserção de pelo menos uma figura para representar o trabalho em termos de resultados obtidos.</a:t>
            </a:r>
          </a:p>
          <a:p>
            <a:r>
              <a:rPr lang="pt-BR" sz="4000" dirty="0" smtClean="0"/>
              <a:t> </a:t>
            </a:r>
          </a:p>
          <a:p>
            <a:r>
              <a:rPr lang="pt-BR" sz="4000" b="1" dirty="0" smtClean="0"/>
              <a:t>Agradecimentos:</a:t>
            </a:r>
            <a:r>
              <a:rPr lang="pt-BR" sz="4000" dirty="0" smtClean="0"/>
              <a:t> Espaço destinado aos agradecimentos (opcional)</a:t>
            </a:r>
          </a:p>
          <a:p>
            <a:r>
              <a:rPr lang="pt-BR" sz="4000" dirty="0" smtClean="0"/>
              <a:t> </a:t>
            </a:r>
          </a:p>
          <a:p>
            <a:r>
              <a:rPr lang="pt-BR" sz="4000" b="1" dirty="0" smtClean="0"/>
              <a:t>Referências Bibliográficas:</a:t>
            </a:r>
            <a:r>
              <a:rPr lang="pt-BR" sz="4000" dirty="0" smtClean="0"/>
              <a:t> Espaço destinado aos agradecimentos (opcional</a:t>
            </a:r>
            <a:r>
              <a:rPr lang="pt-BR" sz="4000" dirty="0" smtClean="0"/>
              <a:t>)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po">
  <a:themeElements>
    <a:clrScheme name="Campo 2">
      <a:dk1>
        <a:srgbClr val="003300"/>
      </a:dk1>
      <a:lt1>
        <a:srgbClr val="F1F7E9"/>
      </a:lt1>
      <a:dk2>
        <a:srgbClr val="FFFFFF"/>
      </a:dk2>
      <a:lt2>
        <a:srgbClr val="366B1B"/>
      </a:lt2>
      <a:accent1>
        <a:srgbClr val="8BAE6C"/>
      </a:accent1>
      <a:accent2>
        <a:srgbClr val="FF66FF"/>
      </a:accent2>
      <a:accent3>
        <a:srgbClr val="F7FAF2"/>
      </a:accent3>
      <a:accent4>
        <a:srgbClr val="002A00"/>
      </a:accent4>
      <a:accent5>
        <a:srgbClr val="C4D3BA"/>
      </a:accent5>
      <a:accent6>
        <a:srgbClr val="E75CE7"/>
      </a:accent6>
      <a:hlink>
        <a:srgbClr val="808000"/>
      </a:hlink>
      <a:folHlink>
        <a:srgbClr val="8DBA76"/>
      </a:folHlink>
    </a:clrScheme>
    <a:fontScheme name="Camp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mpo 1">
        <a:dk1>
          <a:srgbClr val="112208"/>
        </a:dk1>
        <a:lt1>
          <a:srgbClr val="FFFFFF"/>
        </a:lt1>
        <a:dk2>
          <a:srgbClr val="3D541E"/>
        </a:dk2>
        <a:lt2>
          <a:srgbClr val="FFFFFF"/>
        </a:lt2>
        <a:accent1>
          <a:srgbClr val="8BAE6C"/>
        </a:accent1>
        <a:accent2>
          <a:srgbClr val="FF66FF"/>
        </a:accent2>
        <a:accent3>
          <a:srgbClr val="AFB3AB"/>
        </a:accent3>
        <a:accent4>
          <a:srgbClr val="DADADA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162B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po 2">
        <a:dk1>
          <a:srgbClr val="003300"/>
        </a:dk1>
        <a:lt1>
          <a:srgbClr val="F1F7E9"/>
        </a:lt1>
        <a:dk2>
          <a:srgbClr val="FFFFFF"/>
        </a:dk2>
        <a:lt2>
          <a:srgbClr val="366B1B"/>
        </a:lt2>
        <a:accent1>
          <a:srgbClr val="8BAE6C"/>
        </a:accent1>
        <a:accent2>
          <a:srgbClr val="FF66FF"/>
        </a:accent2>
        <a:accent3>
          <a:srgbClr val="F7FAF2"/>
        </a:accent3>
        <a:accent4>
          <a:srgbClr val="002A00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8DBA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p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Office\Modelos\Estruturas de apresentação\CAMPO.POT</Template>
  <TotalTime>491</TotalTime>
  <Words>59</Words>
  <Application>Microsoft PowerPoint</Application>
  <PresentationFormat>Personalizar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Campo</vt:lpstr>
      <vt:lpstr>Slide 1</vt:lpstr>
    </vt:vector>
  </TitlesOfParts>
  <Company>LBZINNER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Léa</dc:creator>
  <cp:lastModifiedBy>Osvaldo Chiavone Filho</cp:lastModifiedBy>
  <cp:revision>78</cp:revision>
  <cp:lastPrinted>2000-07-06T22:50:48Z</cp:lastPrinted>
  <dcterms:created xsi:type="dcterms:W3CDTF">2000-07-06T18:30:26Z</dcterms:created>
  <dcterms:modified xsi:type="dcterms:W3CDTF">2012-09-09T23:00:04Z</dcterms:modified>
</cp:coreProperties>
</file>